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2"/>
  </p:notesMasterIdLst>
  <p:sldIdLst>
    <p:sldId id="256" r:id="rId2"/>
    <p:sldId id="257" r:id="rId3"/>
    <p:sldId id="264" r:id="rId4"/>
    <p:sldId id="268" r:id="rId5"/>
    <p:sldId id="269" r:id="rId6"/>
    <p:sldId id="270" r:id="rId7"/>
    <p:sldId id="271" r:id="rId8"/>
    <p:sldId id="273" r:id="rId9"/>
    <p:sldId id="274" r:id="rId10"/>
    <p:sldId id="275" r:id="rId11"/>
    <p:sldId id="276" r:id="rId12"/>
    <p:sldId id="277" r:id="rId13"/>
    <p:sldId id="278" r:id="rId14"/>
    <p:sldId id="279" r:id="rId15"/>
    <p:sldId id="280" r:id="rId16"/>
    <p:sldId id="281" r:id="rId17"/>
    <p:sldId id="282" r:id="rId18"/>
    <p:sldId id="283" r:id="rId19"/>
    <p:sldId id="293" r:id="rId20"/>
    <p:sldId id="295" r:id="rId21"/>
    <p:sldId id="297" r:id="rId22"/>
    <p:sldId id="310" r:id="rId23"/>
    <p:sldId id="298" r:id="rId24"/>
    <p:sldId id="301" r:id="rId25"/>
    <p:sldId id="286" r:id="rId26"/>
    <p:sldId id="299" r:id="rId27"/>
    <p:sldId id="302" r:id="rId28"/>
    <p:sldId id="300" r:id="rId29"/>
    <p:sldId id="304" r:id="rId30"/>
    <p:sldId id="312" r:id="rId31"/>
    <p:sldId id="303" r:id="rId32"/>
    <p:sldId id="306" r:id="rId33"/>
    <p:sldId id="307" r:id="rId34"/>
    <p:sldId id="294" r:id="rId35"/>
    <p:sldId id="285" r:id="rId36"/>
    <p:sldId id="296" r:id="rId37"/>
    <p:sldId id="308" r:id="rId38"/>
    <p:sldId id="309" r:id="rId39"/>
    <p:sldId id="311" r:id="rId40"/>
    <p:sldId id="292"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77C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795" autoAdjust="0"/>
    <p:restoredTop sz="78523" autoAdjust="0"/>
  </p:normalViewPr>
  <p:slideViewPr>
    <p:cSldViewPr snapToGrid="0" snapToObjects="1">
      <p:cViewPr>
        <p:scale>
          <a:sx n="99" d="100"/>
          <a:sy n="99" d="100"/>
        </p:scale>
        <p:origin x="-1288" y="-80"/>
      </p:cViewPr>
      <p:guideLst>
        <p:guide orient="horz" pos="2160"/>
        <p:guide pos="2880"/>
      </p:guideLst>
    </p:cSldViewPr>
  </p:slideViewPr>
  <p:outlineViewPr>
    <p:cViewPr>
      <p:scale>
        <a:sx n="33" d="100"/>
        <a:sy n="33" d="100"/>
      </p:scale>
      <p:origin x="0" y="35352"/>
    </p:cViewPr>
  </p:outlineViewPr>
  <p:notesTextViewPr>
    <p:cViewPr>
      <p:scale>
        <a:sx n="100" d="100"/>
        <a:sy n="100" d="100"/>
      </p:scale>
      <p:origin x="0" y="304"/>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printerSettings" Target="printerSettings/printerSettings1.bin"/><Relationship Id="rId44" Type="http://schemas.openxmlformats.org/officeDocument/2006/relationships/presProps" Target="presProps.xml"/><Relationship Id="rId45"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FC35E1B-E947-F94C-B3A6-530D8125C029}" type="datetimeFigureOut">
              <a:rPr lang="en-US" smtClean="0"/>
              <a:t>4/13/16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E6CDAF-8FC2-6B49-BF1D-EF6E20AD655A}" type="slidenum">
              <a:rPr lang="en-US" smtClean="0"/>
              <a:t>‹#›</a:t>
            </a:fld>
            <a:endParaRPr lang="en-US"/>
          </a:p>
        </p:txBody>
      </p:sp>
    </p:spTree>
    <p:extLst>
      <p:ext uri="{BB962C8B-B14F-4D97-AF65-F5344CB8AC3E}">
        <p14:creationId xmlns:p14="http://schemas.microsoft.com/office/powerpoint/2010/main" val="241318045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a:t>
            </a:fld>
            <a:endParaRPr lang="en-US"/>
          </a:p>
        </p:txBody>
      </p:sp>
    </p:spTree>
    <p:extLst>
      <p:ext uri="{BB962C8B-B14F-4D97-AF65-F5344CB8AC3E}">
        <p14:creationId xmlns:p14="http://schemas.microsoft.com/office/powerpoint/2010/main" val="13312574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we’ll discuss objects</a:t>
            </a:r>
            <a:r>
              <a:rPr lang="en-US" baseline="0" dirty="0" smtClean="0"/>
              <a:t> and message-passing.</a:t>
            </a:r>
          </a:p>
          <a:p>
            <a:endParaRPr lang="en-US" baseline="0" dirty="0" smtClean="0"/>
          </a:p>
          <a:p>
            <a:r>
              <a:rPr lang="en-US" dirty="0" smtClean="0"/>
              <a:t>Everything</a:t>
            </a:r>
            <a:r>
              <a:rPr lang="en-US" baseline="0" dirty="0" smtClean="0"/>
              <a:t> in Ruby is an object, including strings. I won’t go into depth about objects because you can best understand the concept of a Ruby object by seeing a lot of examples of them.</a:t>
            </a:r>
          </a:p>
          <a:p>
            <a:endParaRPr lang="en-US" baseline="0" dirty="0" smtClean="0"/>
          </a:p>
          <a:p>
            <a:r>
              <a:rPr lang="en-US" baseline="0" dirty="0" smtClean="0"/>
              <a:t>You can also understand them by seeing what they DO, which is respond to messages. </a:t>
            </a:r>
          </a:p>
          <a:p>
            <a:endParaRPr lang="en-US" baseline="0" dirty="0" smtClean="0"/>
          </a:p>
          <a:p>
            <a:r>
              <a:rPr lang="en-US" baseline="0" dirty="0" smtClean="0"/>
              <a:t>For example, an object like a string can respond to the message LENGTH…</a:t>
            </a:r>
          </a:p>
          <a:p>
            <a:endParaRPr lang="en-US" baseline="0" dirty="0" smtClean="0"/>
          </a:p>
          <a:p>
            <a:r>
              <a:rPr lang="en-US" baseline="0" dirty="0" smtClean="0"/>
              <a:t>…which returns the number of characters in the string. </a:t>
            </a:r>
          </a:p>
          <a:p>
            <a:endParaRPr lang="en-US" baseline="0" dirty="0" smtClean="0"/>
          </a:p>
          <a:p>
            <a:r>
              <a:rPr lang="en-US" baseline="0" dirty="0" smtClean="0"/>
              <a:t>The string FLUX CAPACITOR has 14 characters. </a:t>
            </a: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10</a:t>
            </a:fld>
            <a:endParaRPr lang="en-US"/>
          </a:p>
        </p:txBody>
      </p:sp>
    </p:spTree>
    <p:extLst>
      <p:ext uri="{BB962C8B-B14F-4D97-AF65-F5344CB8AC3E}">
        <p14:creationId xmlns:p14="http://schemas.microsoft.com/office/powerpoint/2010/main" val="3621367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Typically the messages that get passed to objects are called METHODS.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Strings</a:t>
            </a:r>
            <a:r>
              <a:rPr lang="en-US" baseline="0" dirty="0" smtClean="0"/>
              <a:t> also respond to the EMPTY method, which indicates that the return value is BOOLEAN, or true/false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string, flux capacitor is not empty… so Ruby returns a value of false.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string of only quotes is empty… so Ruby returns a value of true</a:t>
            </a:r>
            <a:endParaRPr lang="en-US"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11</a:t>
            </a:fld>
            <a:endParaRPr lang="en-US"/>
          </a:p>
        </p:txBody>
      </p:sp>
    </p:spTree>
    <p:extLst>
      <p:ext uri="{BB962C8B-B14F-4D97-AF65-F5344CB8AC3E}">
        <p14:creationId xmlns:p14="http://schemas.microsoft.com/office/powerpoint/2010/main" val="655209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Booleans are especially useful for </a:t>
            </a:r>
            <a:r>
              <a:rPr lang="en-US" sz="1200" i="1" kern="1200" dirty="0" smtClean="0">
                <a:solidFill>
                  <a:schemeClr val="tx1"/>
                </a:solidFill>
                <a:effectLst/>
                <a:latin typeface="+mn-lt"/>
                <a:ea typeface="+mn-ea"/>
                <a:cs typeface="+mn-cs"/>
              </a:rPr>
              <a:t>control flow</a:t>
            </a:r>
            <a:r>
              <a:rPr lang="en-US" sz="1200" i="0" kern="1200" dirty="0" smtClean="0">
                <a:solidFill>
                  <a:schemeClr val="tx1"/>
                </a:solidFill>
                <a:effectLst/>
                <a:latin typeface="+mn-lt"/>
                <a:ea typeface="+mn-ea"/>
                <a:cs typeface="+mn-cs"/>
              </a:rPr>
              <a:t>,</a:t>
            </a:r>
            <a:r>
              <a:rPr lang="en-US" sz="1200" i="0" kern="1200" baseline="0" dirty="0" smtClean="0">
                <a:solidFill>
                  <a:schemeClr val="tx1"/>
                </a:solidFill>
                <a:effectLst/>
                <a:latin typeface="+mn-lt"/>
                <a:ea typeface="+mn-ea"/>
                <a:cs typeface="+mn-cs"/>
              </a:rPr>
              <a:t> or how Ruby chooses a path through your program, as we see here with this IF / ELSE statement.</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baseline="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An IF /</a:t>
            </a:r>
            <a:r>
              <a:rPr lang="en-US" sz="1200" kern="1200" baseline="0" dirty="0" smtClean="0">
                <a:solidFill>
                  <a:schemeClr val="tx1"/>
                </a:solidFill>
                <a:effectLst/>
                <a:latin typeface="+mn-lt"/>
                <a:ea typeface="+mn-ea"/>
                <a:cs typeface="+mn-cs"/>
              </a:rPr>
              <a:t> ELSE </a:t>
            </a:r>
            <a:r>
              <a:rPr lang="en-US" sz="1200" kern="1200" dirty="0" smtClean="0">
                <a:solidFill>
                  <a:schemeClr val="tx1"/>
                </a:solidFill>
                <a:effectLst/>
                <a:latin typeface="+mn-lt"/>
                <a:ea typeface="+mn-ea"/>
                <a:cs typeface="+mn-cs"/>
              </a:rPr>
              <a:t>statement says to Ruby: "If this expression is true, run this code block;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otherwise, run the code after the else statement."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Since</a:t>
            </a:r>
            <a:r>
              <a:rPr lang="en-US" sz="1200" kern="1200" baseline="0" dirty="0" smtClean="0">
                <a:solidFill>
                  <a:schemeClr val="tx1"/>
                </a:solidFill>
                <a:effectLst/>
                <a:latin typeface="+mn-lt"/>
                <a:ea typeface="+mn-ea"/>
                <a:cs typeface="+mn-cs"/>
              </a:rPr>
              <a:t> the string is not empty, we get this result…</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12</a:t>
            </a:fld>
            <a:endParaRPr lang="en-US"/>
          </a:p>
        </p:txBody>
      </p:sp>
    </p:spTree>
    <p:extLst>
      <p:ext uri="{BB962C8B-B14F-4D97-AF65-F5344CB8AC3E}">
        <p14:creationId xmlns:p14="http://schemas.microsoft.com/office/powerpoint/2010/main" val="24073236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Booleans can also be combined using the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&amp;&amp;</a:t>
            </a:r>
            <a:r>
              <a:rPr lang="en-US" sz="1200" kern="1200" dirty="0" smtClean="0">
                <a:solidFill>
                  <a:schemeClr val="tx1"/>
                </a:solidFill>
                <a:effectLst/>
                <a:latin typeface="+mn-lt"/>
                <a:ea typeface="+mn-ea"/>
                <a:cs typeface="+mn-cs"/>
              </a:rPr>
              <a:t> (“and”)</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(“or”),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(“not”)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operators</a:t>
            </a:r>
          </a:p>
        </p:txBody>
      </p:sp>
      <p:sp>
        <p:nvSpPr>
          <p:cNvPr id="4" name="Slide Number Placeholder 3"/>
          <p:cNvSpPr>
            <a:spLocks noGrp="1"/>
          </p:cNvSpPr>
          <p:nvPr>
            <p:ph type="sldNum" sz="quarter" idx="10"/>
          </p:nvPr>
        </p:nvSpPr>
        <p:spPr/>
        <p:txBody>
          <a:bodyPr/>
          <a:lstStyle/>
          <a:p>
            <a:fld id="{5CE6CDAF-8FC2-6B49-BF1D-EF6E20AD655A}" type="slidenum">
              <a:rPr lang="en-US" smtClean="0"/>
              <a:t>13</a:t>
            </a:fld>
            <a:endParaRPr lang="en-US"/>
          </a:p>
        </p:txBody>
      </p:sp>
    </p:spTree>
    <p:extLst>
      <p:ext uri="{BB962C8B-B14F-4D97-AF65-F5344CB8AC3E}">
        <p14:creationId xmlns:p14="http://schemas.microsoft.com/office/powerpoint/2010/main" val="4129244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can see these operators in action.</a:t>
            </a:r>
          </a:p>
          <a:p>
            <a:r>
              <a:rPr lang="en-US" dirty="0" smtClean="0"/>
              <a:t/>
            </a:r>
            <a:br>
              <a:rPr lang="en-US" dirty="0" smtClean="0"/>
            </a:br>
            <a:r>
              <a:rPr lang="en-US" dirty="0" smtClean="0"/>
              <a:t>First we define the variable</a:t>
            </a:r>
            <a:r>
              <a:rPr lang="en-US" baseline="0" dirty="0" smtClean="0"/>
              <a:t> X as Marty McFly, in double quotes.</a:t>
            </a:r>
          </a:p>
          <a:p>
            <a:endParaRPr lang="en-US" baseline="0" dirty="0" smtClean="0"/>
          </a:p>
          <a:p>
            <a:r>
              <a:rPr lang="en-US" baseline="0" dirty="0" smtClean="0"/>
              <a:t>…Then we define the variable Y as an empty string—just double quotes.</a:t>
            </a:r>
          </a:p>
          <a:p>
            <a:endParaRPr lang="en-US" baseline="0" dirty="0" smtClean="0"/>
          </a:p>
          <a:p>
            <a:r>
              <a:rPr lang="en-US" baseline="0" dirty="0" smtClean="0"/>
              <a:t>…Then we say, print “both stings are empty” IF x is empty AND y is empty.</a:t>
            </a:r>
          </a:p>
          <a:p>
            <a:r>
              <a:rPr lang="en-US" baseline="0" dirty="0" smtClean="0"/>
              <a:t>    …Because x is not empty, we get a value of nil</a:t>
            </a:r>
          </a:p>
          <a:p>
            <a:endParaRPr lang="en-US" baseline="0" dirty="0" smtClean="0"/>
          </a:p>
          <a:p>
            <a:r>
              <a:rPr lang="en-US" baseline="0" dirty="0" smtClean="0"/>
              <a:t>…Then we say, print “One of the strings is empty” IF x is empty OR y is empty</a:t>
            </a:r>
          </a:p>
          <a:p>
            <a:r>
              <a:rPr lang="en-US" baseline="0" dirty="0" smtClean="0"/>
              <a:t>   …. Because one of the strings is indeed empty, we get our string back</a:t>
            </a:r>
          </a:p>
          <a:p>
            <a:endParaRPr lang="en-US" baseline="0" dirty="0" smtClean="0"/>
          </a:p>
          <a:p>
            <a:r>
              <a:rPr lang="en-US" baseline="0" dirty="0" smtClean="0"/>
              <a:t>…Finally we say, print “The string x is not empty” IF x is NOT empty</a:t>
            </a:r>
          </a:p>
          <a:p>
            <a:r>
              <a:rPr lang="en-US" baseline="0" dirty="0" smtClean="0"/>
              <a:t>    …. And because x has content and is not empty, we get our interpolated string in return</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14</a:t>
            </a:fld>
            <a:endParaRPr lang="en-US"/>
          </a:p>
        </p:txBody>
      </p:sp>
    </p:spTree>
    <p:extLst>
      <p:ext uri="{BB962C8B-B14F-4D97-AF65-F5344CB8AC3E}">
        <p14:creationId xmlns:p14="http://schemas.microsoft.com/office/powerpoint/2010/main" val="2651871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we’ll talk about ARRAYS,</a:t>
            </a:r>
            <a:r>
              <a:rPr lang="en-US" baseline="0" dirty="0" smtClean="0"/>
              <a:t> which are just elements in a particular order</a:t>
            </a:r>
          </a:p>
          <a:p>
            <a:endParaRPr lang="en-US" baseline="0" dirty="0" smtClean="0"/>
          </a:p>
          <a:p>
            <a:r>
              <a:rPr lang="en-US" baseline="0" dirty="0" smtClean="0"/>
              <a:t>… such as the years in Back to the Future</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 get from a string to an array, we can use the .split method,</a:t>
            </a:r>
            <a:r>
              <a:rPr lang="en-US" baseline="0" dirty="0" smtClean="0"/>
              <a:t> which divides a string by splitting on whitespace.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The</a:t>
            </a:r>
            <a:r>
              <a:rPr lang="en-US" baseline="0" dirty="0" smtClean="0"/>
              <a:t> result of this operation is an array of 4 strings</a:t>
            </a:r>
            <a:endParaRPr lang="en-US"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15</a:t>
            </a:fld>
            <a:endParaRPr lang="en-US"/>
          </a:p>
        </p:txBody>
      </p:sp>
    </p:spTree>
    <p:extLst>
      <p:ext uri="{BB962C8B-B14F-4D97-AF65-F5344CB8AC3E}">
        <p14:creationId xmlns:p14="http://schemas.microsoft.com/office/powerpoint/2010/main" val="11817592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Ruby arrays are </a:t>
            </a:r>
            <a:r>
              <a:rPr lang="en-US" sz="1200" i="1" kern="1200" dirty="0" smtClean="0">
                <a:solidFill>
                  <a:schemeClr val="tx1"/>
                </a:solidFill>
                <a:effectLst/>
                <a:latin typeface="+mn-lt"/>
                <a:ea typeface="+mn-ea"/>
                <a:cs typeface="+mn-cs"/>
              </a:rPr>
              <a:t>zero-offset</a:t>
            </a:r>
            <a:r>
              <a:rPr lang="en-US" sz="1200" kern="1200" dirty="0" smtClean="0">
                <a:solidFill>
                  <a:schemeClr val="tx1"/>
                </a:solidFill>
                <a:effectLst/>
                <a:latin typeface="+mn-lt"/>
                <a:ea typeface="+mn-ea"/>
                <a:cs typeface="+mn-cs"/>
              </a:rPr>
              <a:t>, which means that the first element in the array has index 0, the second has index 1, and so on…</a:t>
            </a:r>
          </a:p>
          <a:p>
            <a:r>
              <a:rPr lang="en-US" sz="1200"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in this array, in index place 0</a:t>
            </a:r>
          </a:p>
          <a:p>
            <a:r>
              <a:rPr lang="en-US" sz="1200" kern="1200" dirty="0" smtClean="0">
                <a:solidFill>
                  <a:schemeClr val="tx1"/>
                </a:solidFill>
                <a:effectLst/>
                <a:latin typeface="+mn-lt"/>
                <a:ea typeface="+mn-ea"/>
                <a:cs typeface="+mn-cs"/>
              </a:rPr>
              <a:t> … is Marty</a:t>
            </a:r>
          </a:p>
          <a:p>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and in </a:t>
            </a:r>
            <a:r>
              <a:rPr lang="en-US" sz="1200" kern="1200" dirty="0" smtClean="0">
                <a:solidFill>
                  <a:schemeClr val="tx1"/>
                </a:solidFill>
                <a:effectLst/>
                <a:latin typeface="+mn-lt"/>
                <a:ea typeface="+mn-ea"/>
                <a:cs typeface="+mn-cs"/>
              </a:rPr>
              <a:t>index place 2</a:t>
            </a:r>
          </a:p>
          <a:p>
            <a:r>
              <a:rPr lang="en-US" sz="1200" kern="1200" baseline="0" dirty="0" smtClean="0">
                <a:solidFill>
                  <a:schemeClr val="tx1"/>
                </a:solidFill>
                <a:effectLst/>
                <a:latin typeface="+mn-lt"/>
                <a:ea typeface="+mn-ea"/>
                <a:cs typeface="+mn-cs"/>
              </a:rPr>
              <a:t>  … is Biff</a:t>
            </a: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16</a:t>
            </a:fld>
            <a:endParaRPr lang="en-US"/>
          </a:p>
        </p:txBody>
      </p:sp>
    </p:spTree>
    <p:extLst>
      <p:ext uri="{BB962C8B-B14F-4D97-AF65-F5344CB8AC3E}">
        <p14:creationId xmlns:p14="http://schemas.microsoft.com/office/powerpoint/2010/main" val="5352199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an array is</a:t>
            </a:r>
            <a:r>
              <a:rPr lang="en-US" baseline="0" dirty="0" smtClean="0"/>
              <a:t> an object in Ruby, it responds to the method .split, as we just saw, and to a bunch of other methods, such as ….</a:t>
            </a:r>
          </a:p>
          <a:p>
            <a:endParaRPr lang="en-US" baseline="0" dirty="0" smtClean="0"/>
          </a:p>
          <a:p>
            <a:r>
              <a:rPr lang="en-US" baseline="0" dirty="0" smtClean="0"/>
              <a:t>… include</a:t>
            </a:r>
          </a:p>
          <a:p>
            <a:endParaRPr lang="en-US" baseline="0" dirty="0" smtClean="0"/>
          </a:p>
          <a:p>
            <a:r>
              <a:rPr lang="en-US" baseline="0" dirty="0" smtClean="0"/>
              <a:t>…sort (which alphabetizes the elements or puts them in numerical order)</a:t>
            </a:r>
          </a:p>
          <a:p>
            <a:endParaRPr lang="en-US" baseline="0" dirty="0" smtClean="0"/>
          </a:p>
          <a:p>
            <a:r>
              <a:rPr lang="en-US" baseline="0" dirty="0" smtClean="0"/>
              <a:t>…reverse (which does the opposite)</a:t>
            </a:r>
          </a:p>
          <a:p>
            <a:endParaRPr lang="en-US" baseline="0" dirty="0" smtClean="0"/>
          </a:p>
          <a:p>
            <a:r>
              <a:rPr lang="en-US" baseline="0" dirty="0" smtClean="0"/>
              <a:t>…shuffle</a:t>
            </a:r>
          </a:p>
          <a:p>
            <a:endParaRPr lang="en-US" baseline="0" dirty="0" smtClean="0"/>
          </a:p>
          <a:p>
            <a:r>
              <a:rPr lang="en-US" baseline="0" dirty="0" smtClean="0"/>
              <a:t>…join</a:t>
            </a:r>
          </a:p>
          <a:p>
            <a:endParaRPr lang="en-US" baseline="0" dirty="0" smtClean="0"/>
          </a:p>
          <a:p>
            <a:r>
              <a:rPr lang="en-US" baseline="0" dirty="0" smtClean="0"/>
              <a:t>…and push (which adds a specified element –in this case the string Jennifer—to the end of the array)</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5CE6CDAF-8FC2-6B49-BF1D-EF6E20AD655A}" type="slidenum">
              <a:rPr lang="en-US" smtClean="0"/>
              <a:t>17</a:t>
            </a:fld>
            <a:endParaRPr lang="en-US"/>
          </a:p>
        </p:txBody>
      </p:sp>
    </p:spTree>
    <p:extLst>
      <p:ext uri="{BB962C8B-B14F-4D97-AF65-F5344CB8AC3E}">
        <p14:creationId xmlns:p14="http://schemas.microsoft.com/office/powerpoint/2010/main" val="3263209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Closely related to arrays are </a:t>
            </a:r>
            <a:r>
              <a:rPr lang="en-US" sz="1200" i="1" kern="1200" dirty="0" smtClean="0">
                <a:solidFill>
                  <a:schemeClr val="tx1"/>
                </a:solidFill>
                <a:effectLst/>
                <a:latin typeface="+mn-lt"/>
                <a:ea typeface="+mn-ea"/>
                <a:cs typeface="+mn-cs"/>
              </a:rPr>
              <a:t>ranges</a:t>
            </a:r>
            <a:r>
              <a:rPr lang="en-US" sz="1200" kern="1200" dirty="0" smtClean="0">
                <a:solidFill>
                  <a:schemeClr val="tx1"/>
                </a:solidFill>
                <a:effectLst/>
                <a:latin typeface="+mn-lt"/>
                <a:ea typeface="+mn-ea"/>
                <a:cs typeface="+mn-cs"/>
              </a:rPr>
              <a:t>, which can probably most easily be understood by converting them to arrays using the </a:t>
            </a:r>
            <a:r>
              <a:rPr lang="en-US" sz="1200" b="1" kern="1200" dirty="0" err="1" smtClean="0">
                <a:solidFill>
                  <a:schemeClr val="tx1"/>
                </a:solidFill>
                <a:effectLst/>
                <a:latin typeface="+mn-lt"/>
                <a:ea typeface="+mn-ea"/>
                <a:cs typeface="+mn-cs"/>
              </a:rPr>
              <a:t>to_a</a:t>
            </a:r>
            <a:r>
              <a:rPr lang="en-US" sz="1200" kern="1200" dirty="0" smtClean="0">
                <a:solidFill>
                  <a:schemeClr val="tx1"/>
                </a:solidFill>
                <a:effectLst/>
                <a:latin typeface="+mn-lt"/>
                <a:ea typeface="+mn-ea"/>
                <a:cs typeface="+mn-cs"/>
              </a:rPr>
              <a:t> method:</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u="none" kern="1200" dirty="0" smtClean="0">
                <a:solidFill>
                  <a:schemeClr val="tx1"/>
                </a:solidFill>
                <a:effectLst/>
                <a:latin typeface="+mn-lt"/>
                <a:ea typeface="+mn-ea"/>
                <a:cs typeface="+mn-cs"/>
              </a:rPr>
              <a:t>… In</a:t>
            </a:r>
            <a:r>
              <a:rPr lang="en-US" sz="1200" b="0" i="0" u="none" kern="1200" baseline="0" dirty="0" smtClean="0">
                <a:solidFill>
                  <a:schemeClr val="tx1"/>
                </a:solidFill>
                <a:effectLst/>
                <a:latin typeface="+mn-lt"/>
                <a:ea typeface="+mn-ea"/>
                <a:cs typeface="+mn-cs"/>
              </a:rPr>
              <a:t> this example, we’re using </a:t>
            </a:r>
            <a:r>
              <a:rPr lang="en-US" sz="1200" b="0" i="0" u="none" kern="1200" dirty="0" smtClean="0">
                <a:solidFill>
                  <a:schemeClr val="tx1"/>
                </a:solidFill>
                <a:effectLst/>
                <a:latin typeface="+mn-lt"/>
                <a:ea typeface="+mn-ea"/>
                <a:cs typeface="+mn-cs"/>
              </a:rPr>
              <a:t>parentheses to call the </a:t>
            </a:r>
            <a:r>
              <a:rPr lang="en-US" sz="1200" b="0" i="0" u="none" kern="1200" dirty="0" err="1" smtClean="0">
                <a:solidFill>
                  <a:schemeClr val="tx1"/>
                </a:solidFill>
                <a:effectLst/>
                <a:latin typeface="+mn-lt"/>
                <a:ea typeface="+mn-ea"/>
                <a:cs typeface="+mn-cs"/>
              </a:rPr>
              <a:t>to_a</a:t>
            </a:r>
            <a:r>
              <a:rPr lang="en-US" sz="1200" b="0" i="0" u="none" kern="1200" dirty="0" smtClean="0">
                <a:solidFill>
                  <a:schemeClr val="tx1"/>
                </a:solidFill>
                <a:effectLst/>
                <a:latin typeface="+mn-lt"/>
                <a:ea typeface="+mn-ea"/>
                <a:cs typeface="+mn-cs"/>
              </a:rPr>
              <a:t> method on the range,</a:t>
            </a:r>
            <a:r>
              <a:rPr lang="en-US" sz="1200" b="0" i="0" u="none" kern="1200" baseline="0" dirty="0" smtClean="0">
                <a:solidFill>
                  <a:schemeClr val="tx1"/>
                </a:solidFill>
                <a:effectLst/>
                <a:latin typeface="+mn-lt"/>
                <a:ea typeface="+mn-ea"/>
                <a:cs typeface="+mn-cs"/>
              </a:rPr>
              <a:t> 0 to 9.</a:t>
            </a:r>
            <a:endParaRPr lang="en-US" sz="1200" b="0" i="0" u="none"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18</a:t>
            </a:fld>
            <a:endParaRPr lang="en-US"/>
          </a:p>
        </p:txBody>
      </p:sp>
    </p:spTree>
    <p:extLst>
      <p:ext uri="{BB962C8B-B14F-4D97-AF65-F5344CB8AC3E}">
        <p14:creationId xmlns:p14="http://schemas.microsoft.com/office/powerpoint/2010/main" val="3695525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Our final topic is hashes and symbols.</a:t>
            </a:r>
            <a:r>
              <a:rPr lang="en-US" baseline="0" dirty="0" smtClean="0"/>
              <a:t> </a:t>
            </a:r>
            <a:r>
              <a:rPr lang="en-US" dirty="0" smtClean="0"/>
              <a:t>Hashes are basically arrays that aren’t limited to </a:t>
            </a:r>
            <a:r>
              <a:rPr lang="en-US" b="1" u="sng" dirty="0" smtClean="0"/>
              <a:t>integer</a:t>
            </a:r>
            <a:r>
              <a:rPr lang="en-US" dirty="0" smtClean="0"/>
              <a:t> indices.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Instead, </a:t>
            </a:r>
            <a:r>
              <a:rPr lang="en-US" sz="1200" b="1" u="sng" kern="1200" dirty="0" smtClean="0">
                <a:solidFill>
                  <a:schemeClr val="tx1"/>
                </a:solidFill>
                <a:effectLst/>
                <a:latin typeface="+mn-lt"/>
                <a:ea typeface="+mn-ea"/>
                <a:cs typeface="+mn-cs"/>
              </a:rPr>
              <a:t>hash indices</a:t>
            </a:r>
            <a:r>
              <a:rPr lang="en-US" sz="1200" kern="1200" dirty="0" smtClean="0">
                <a:solidFill>
                  <a:schemeClr val="tx1"/>
                </a:solidFill>
                <a:effectLst/>
                <a:latin typeface="+mn-lt"/>
                <a:ea typeface="+mn-ea"/>
                <a:cs typeface="+mn-cs"/>
              </a:rPr>
              <a:t>, or </a:t>
            </a:r>
            <a:r>
              <a:rPr lang="en-US" sz="1200" i="1" kern="1200" dirty="0" smtClean="0">
                <a:solidFill>
                  <a:schemeClr val="tx1"/>
                </a:solidFill>
                <a:effectLst/>
                <a:latin typeface="+mn-lt"/>
                <a:ea typeface="+mn-ea"/>
                <a:cs typeface="+mn-cs"/>
              </a:rPr>
              <a:t>keys</a:t>
            </a:r>
            <a:r>
              <a:rPr lang="en-US" sz="1200" kern="1200" dirty="0" smtClean="0">
                <a:solidFill>
                  <a:schemeClr val="tx1"/>
                </a:solidFill>
                <a:effectLst/>
                <a:latin typeface="+mn-lt"/>
                <a:ea typeface="+mn-ea"/>
                <a:cs typeface="+mn-cs"/>
              </a:rPr>
              <a:t>, can be almost any object.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For example, we can use strings as keys: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have an empty</a:t>
            </a:r>
            <a:r>
              <a:rPr lang="en-US" baseline="0" dirty="0" smtClean="0"/>
              <a:t> hash to start (</a:t>
            </a:r>
            <a:r>
              <a:rPr lang="en-US" sz="1200" kern="1200" dirty="0" smtClean="0">
                <a:solidFill>
                  <a:schemeClr val="tx1"/>
                </a:solidFill>
                <a:effectLst/>
                <a:latin typeface="+mn-lt"/>
                <a:ea typeface="+mn-ea"/>
                <a:cs typeface="+mn-cs"/>
              </a:rPr>
              <a:t>as you can see, the hash is indicated with curly braces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…now, let’s add some key-value pairs to the hash so that it</a:t>
            </a:r>
            <a:r>
              <a:rPr lang="fr-FR"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s no longer empty)</a:t>
            </a:r>
            <a:endParaRPr lang="en-US" baseline="0" dirty="0" smtClean="0"/>
          </a:p>
          <a:p>
            <a:r>
              <a:rPr lang="en-US" baseline="0" dirty="0" smtClean="0"/>
              <a:t>…to the key </a:t>
            </a:r>
            <a:r>
              <a:rPr lang="en-US" baseline="0" dirty="0" err="1" smtClean="0"/>
              <a:t>first_name</a:t>
            </a:r>
            <a:r>
              <a:rPr lang="en-US" baseline="0" dirty="0" smtClean="0"/>
              <a:t> we assign a value of Marty</a:t>
            </a:r>
          </a:p>
          <a:p>
            <a:r>
              <a:rPr lang="en-US" baseline="0" dirty="0" smtClean="0"/>
              <a:t>…to the key </a:t>
            </a:r>
            <a:r>
              <a:rPr lang="en-US" baseline="0" dirty="0" err="1" smtClean="0"/>
              <a:t>last_name</a:t>
            </a:r>
            <a:r>
              <a:rPr lang="en-US" baseline="0" dirty="0" smtClean="0"/>
              <a:t> we assign a value of </a:t>
            </a:r>
            <a:r>
              <a:rPr lang="en-US" baseline="0" dirty="0" err="1" smtClean="0"/>
              <a:t>McFly</a:t>
            </a:r>
            <a:endParaRPr lang="en-US" baseline="0" dirty="0" smtClean="0"/>
          </a:p>
          <a:p>
            <a:r>
              <a:rPr lang="en-US" baseline="0" dirty="0" smtClean="0"/>
              <a:t>..Then we can access </a:t>
            </a:r>
            <a:r>
              <a:rPr lang="en-US" baseline="0" dirty="0" err="1" smtClean="0"/>
              <a:t>first_name</a:t>
            </a:r>
            <a:r>
              <a:rPr lang="en-US" baseline="0" dirty="0" smtClean="0"/>
              <a:t> just as we would with arrays</a:t>
            </a:r>
          </a:p>
          <a:p>
            <a:r>
              <a:rPr lang="en-US" baseline="0" dirty="0" smtClean="0"/>
              <a:t>…and typing just the name of the hash gives us its literal representation</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Although hashes resemble arrays, one important difference is that hashes don’t generally guarantee keeping their elements in a particular order. If order matters, use an array.</a:t>
            </a:r>
          </a:p>
        </p:txBody>
      </p:sp>
      <p:sp>
        <p:nvSpPr>
          <p:cNvPr id="4" name="Slide Number Placeholder 3"/>
          <p:cNvSpPr>
            <a:spLocks noGrp="1"/>
          </p:cNvSpPr>
          <p:nvPr>
            <p:ph type="sldNum" sz="quarter" idx="10"/>
          </p:nvPr>
        </p:nvSpPr>
        <p:spPr/>
        <p:txBody>
          <a:bodyPr/>
          <a:lstStyle/>
          <a:p>
            <a:fld id="{5CE6CDAF-8FC2-6B49-BF1D-EF6E20AD655A}" type="slidenum">
              <a:rPr lang="en-US" smtClean="0"/>
              <a:t>19</a:t>
            </a:fld>
            <a:endParaRPr lang="en-US"/>
          </a:p>
        </p:txBody>
      </p:sp>
    </p:spTree>
    <p:extLst>
      <p:ext uri="{BB962C8B-B14F-4D97-AF65-F5344CB8AC3E}">
        <p14:creationId xmlns:p14="http://schemas.microsoft.com/office/powerpoint/2010/main" val="369552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2</a:t>
            </a:fld>
            <a:endParaRPr lang="en-US"/>
          </a:p>
        </p:txBody>
      </p:sp>
    </p:spTree>
    <p:extLst>
      <p:ext uri="{BB962C8B-B14F-4D97-AF65-F5344CB8AC3E}">
        <p14:creationId xmlns:p14="http://schemas.microsoft.com/office/powerpoint/2010/main" val="6528438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all of that’s a lot of work. </a:t>
            </a:r>
            <a:r>
              <a:rPr lang="en-US" sz="1200" kern="1200" dirty="0" smtClean="0">
                <a:solidFill>
                  <a:schemeClr val="tx1"/>
                </a:solidFill>
                <a:effectLst/>
                <a:latin typeface="+mn-lt"/>
                <a:ea typeface="+mn-ea"/>
                <a:cs typeface="+mn-cs"/>
              </a:rPr>
              <a:t>Instead of defining hashes one item at a time using square brackets, it’s easy to use a literal representation with keys and values separated by a “</a:t>
            </a:r>
            <a:r>
              <a:rPr lang="en-US" sz="1200" kern="1200" dirty="0" err="1" smtClean="0">
                <a:solidFill>
                  <a:schemeClr val="tx1"/>
                </a:solidFill>
                <a:effectLst/>
                <a:latin typeface="+mn-lt"/>
                <a:ea typeface="+mn-ea"/>
                <a:cs typeface="+mn-cs"/>
              </a:rPr>
              <a:t>hashrocket</a:t>
            </a: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as you can see between the key </a:t>
            </a:r>
            <a:r>
              <a:rPr lang="en-US" sz="1200" kern="1200" baseline="0" dirty="0" err="1" smtClean="0">
                <a:solidFill>
                  <a:schemeClr val="tx1"/>
                </a:solidFill>
                <a:effectLst/>
                <a:latin typeface="+mn-lt"/>
                <a:ea typeface="+mn-ea"/>
                <a:cs typeface="+mn-cs"/>
              </a:rPr>
              <a:t>first_name</a:t>
            </a:r>
            <a:r>
              <a:rPr lang="en-US" sz="1200" kern="1200" baseline="0" dirty="0" smtClean="0">
                <a:solidFill>
                  <a:schemeClr val="tx1"/>
                </a:solidFill>
                <a:effectLst/>
                <a:latin typeface="+mn-lt"/>
                <a:ea typeface="+mn-ea"/>
                <a:cs typeface="+mn-cs"/>
              </a:rPr>
              <a:t> and Lorraine and between </a:t>
            </a:r>
            <a:r>
              <a:rPr lang="en-US" sz="1200" kern="1200" baseline="0" dirty="0" err="1" smtClean="0">
                <a:solidFill>
                  <a:schemeClr val="tx1"/>
                </a:solidFill>
                <a:effectLst/>
                <a:latin typeface="+mn-lt"/>
                <a:ea typeface="+mn-ea"/>
                <a:cs typeface="+mn-cs"/>
              </a:rPr>
              <a:t>last_name</a:t>
            </a:r>
            <a:r>
              <a:rPr lang="en-US" sz="1200" kern="1200" baseline="0" dirty="0" smtClean="0">
                <a:solidFill>
                  <a:schemeClr val="tx1"/>
                </a:solidFill>
                <a:effectLst/>
                <a:latin typeface="+mn-lt"/>
                <a:ea typeface="+mn-ea"/>
                <a:cs typeface="+mn-cs"/>
              </a:rPr>
              <a:t> and </a:t>
            </a:r>
            <a:r>
              <a:rPr lang="en-US" sz="1200" kern="1200" baseline="0" dirty="0" err="1" smtClean="0">
                <a:solidFill>
                  <a:schemeClr val="tx1"/>
                </a:solidFill>
                <a:effectLst/>
                <a:latin typeface="+mn-lt"/>
                <a:ea typeface="+mn-ea"/>
                <a:cs typeface="+mn-cs"/>
              </a:rPr>
              <a:t>McFly</a:t>
            </a:r>
            <a:r>
              <a:rPr lang="en-US" sz="1200" kern="1200" baseline="0" dirty="0" smtClean="0">
                <a:solidFill>
                  <a:schemeClr val="tx1"/>
                </a:solidFill>
                <a:effectLst/>
                <a:latin typeface="+mn-lt"/>
                <a:ea typeface="+mn-ea"/>
                <a:cs typeface="+mn-cs"/>
              </a:rPr>
              <a:t>.</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these 2</a:t>
            </a:r>
            <a:r>
              <a:rPr lang="en-US" baseline="0" dirty="0" smtClean="0"/>
              <a:t> examples we’ve used </a:t>
            </a:r>
            <a:r>
              <a:rPr lang="en-US" sz="1200" kern="1200" dirty="0" smtClean="0">
                <a:solidFill>
                  <a:schemeClr val="tx1"/>
                </a:solidFill>
                <a:effectLst/>
                <a:latin typeface="+mn-lt"/>
                <a:ea typeface="+mn-ea"/>
                <a:cs typeface="+mn-cs"/>
              </a:rPr>
              <a:t>strings as hash keys, but in Rails it is much more common to use </a:t>
            </a:r>
            <a:r>
              <a:rPr lang="en-US" sz="1200" i="1" kern="1200" dirty="0" smtClean="0">
                <a:solidFill>
                  <a:schemeClr val="tx1"/>
                </a:solidFill>
                <a:effectLst/>
                <a:latin typeface="+mn-lt"/>
                <a:ea typeface="+mn-ea"/>
                <a:cs typeface="+mn-cs"/>
              </a:rPr>
              <a:t>symbols </a:t>
            </a:r>
            <a:r>
              <a:rPr lang="en-US" sz="1200" kern="1200" dirty="0" smtClean="0">
                <a:solidFill>
                  <a:schemeClr val="tx1"/>
                </a:solidFill>
                <a:effectLst/>
                <a:latin typeface="+mn-lt"/>
                <a:ea typeface="+mn-ea"/>
                <a:cs typeface="+mn-cs"/>
              </a:rPr>
              <a:t>instead.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…Symbols look kind of like strings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…but they start with a colon and aren’t surrounded by the</a:t>
            </a:r>
            <a:r>
              <a:rPr lang="en-US" sz="1200" kern="1200" baseline="0" dirty="0" smtClean="0">
                <a:solidFill>
                  <a:schemeClr val="tx1"/>
                </a:solidFill>
                <a:effectLst/>
                <a:latin typeface="+mn-lt"/>
                <a:ea typeface="+mn-ea"/>
                <a:cs typeface="+mn-cs"/>
              </a:rPr>
              <a:t> baggage of</a:t>
            </a:r>
            <a:r>
              <a:rPr lang="en-US" sz="1200" kern="1200" dirty="0" smtClean="0">
                <a:solidFill>
                  <a:schemeClr val="tx1"/>
                </a:solidFill>
                <a:effectLst/>
                <a:latin typeface="+mn-lt"/>
                <a:ea typeface="+mn-ea"/>
                <a:cs typeface="+mn-cs"/>
              </a:rPr>
              <a:t> quotes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…and unlike strings, you can’t use all characters. You have</a:t>
            </a:r>
            <a:r>
              <a:rPr lang="en-US" sz="1200" kern="1200" baseline="0" dirty="0" smtClean="0">
                <a:solidFill>
                  <a:schemeClr val="tx1"/>
                </a:solidFill>
                <a:effectLst/>
                <a:latin typeface="+mn-lt"/>
                <a:ea typeface="+mn-ea"/>
                <a:cs typeface="+mn-cs"/>
              </a:rPr>
              <a:t> to start the symbol with a letter (not a number, for example) and then stick to normal word characters.</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20</a:t>
            </a:fld>
            <a:endParaRPr lang="en-US"/>
          </a:p>
        </p:txBody>
      </p:sp>
    </p:spTree>
    <p:extLst>
      <p:ext uri="{BB962C8B-B14F-4D97-AF65-F5344CB8AC3E}">
        <p14:creationId xmlns:p14="http://schemas.microsoft.com/office/powerpoint/2010/main" val="3695525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 with arrays and ranges, hashes respond to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For example, consider a hash named </a:t>
            </a:r>
            <a:r>
              <a:rPr lang="en-US" sz="1200" b="1" kern="1200" dirty="0" smtClean="0">
                <a:solidFill>
                  <a:schemeClr val="tx1"/>
                </a:solidFill>
                <a:effectLst/>
                <a:latin typeface="+mn-lt"/>
                <a:ea typeface="+mn-ea"/>
                <a:cs typeface="+mn-cs"/>
              </a:rPr>
              <a:t>flash…</a:t>
            </a:r>
            <a:r>
              <a:rPr lang="en-US" sz="1200"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…with keys for two conditions, </a:t>
            </a:r>
            <a:r>
              <a:rPr lang="en-US" sz="1200" b="1" kern="1200" dirty="0" smtClean="0">
                <a:solidFill>
                  <a:schemeClr val="tx1"/>
                </a:solidFill>
                <a:effectLst/>
                <a:latin typeface="+mn-lt"/>
                <a:ea typeface="+mn-ea"/>
                <a:cs typeface="+mn-cs"/>
              </a:rPr>
              <a:t>:success</a:t>
            </a:r>
            <a:r>
              <a:rPr lang="en-US" sz="1200" kern="1200" dirty="0" smtClean="0">
                <a:solidFill>
                  <a:schemeClr val="tx1"/>
                </a:solidFill>
                <a:effectLst/>
                <a:latin typeface="+mn-lt"/>
                <a:ea typeface="+mn-ea"/>
                <a:cs typeface="+mn-cs"/>
              </a:rPr>
              <a:t> and </a:t>
            </a:r>
            <a:r>
              <a:rPr lang="en-US" sz="1200" b="1" kern="1200" dirty="0" smtClean="0">
                <a:solidFill>
                  <a:schemeClr val="tx1"/>
                </a:solidFill>
                <a:effectLst/>
                <a:latin typeface="+mn-lt"/>
                <a:ea typeface="+mn-ea"/>
                <a:cs typeface="+mn-cs"/>
              </a:rPr>
              <a:t>:danger</a:t>
            </a:r>
            <a:r>
              <a:rPr lang="en-US" sz="1200" kern="1200" dirty="0" smtClean="0">
                <a:solidFill>
                  <a:schemeClr val="tx1"/>
                </a:solidFill>
                <a:effectLst/>
                <a:latin typeface="+mn-lt"/>
                <a:ea typeface="+mn-ea"/>
                <a:cs typeface="+mn-cs"/>
              </a:rPr>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[[show all green text of the code, all the way to END]]</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…Note: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while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for arrays takes a block with only one variable,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for hashes takes two, a </a:t>
            </a:r>
            <a:r>
              <a:rPr lang="en-US" sz="1200" i="1" kern="1200" dirty="0" smtClean="0">
                <a:solidFill>
                  <a:schemeClr val="tx1"/>
                </a:solidFill>
                <a:effectLst/>
                <a:latin typeface="+mn-lt"/>
                <a:ea typeface="+mn-ea"/>
                <a:cs typeface="+mn-cs"/>
              </a:rPr>
              <a:t>key</a:t>
            </a:r>
            <a:r>
              <a:rPr lang="en-US" sz="1200" kern="1200" dirty="0" smtClean="0">
                <a:solidFill>
                  <a:schemeClr val="tx1"/>
                </a:solidFill>
                <a:effectLst/>
                <a:latin typeface="+mn-lt"/>
                <a:ea typeface="+mn-ea"/>
                <a:cs typeface="+mn-cs"/>
              </a:rPr>
              <a:t> and a </a:t>
            </a:r>
            <a:r>
              <a:rPr lang="en-US" sz="1200" i="1" kern="1200" dirty="0" smtClean="0">
                <a:solidFill>
                  <a:schemeClr val="tx1"/>
                </a:solidFill>
                <a:effectLst/>
                <a:latin typeface="+mn-lt"/>
                <a:ea typeface="+mn-ea"/>
                <a:cs typeface="+mn-cs"/>
              </a:rPr>
              <a:t>value</a:t>
            </a:r>
            <a:r>
              <a:rPr lang="en-US" sz="1200" kern="1200" dirty="0" smtClean="0">
                <a:solidFill>
                  <a:schemeClr val="tx1"/>
                </a:solidFill>
                <a:effectLst/>
                <a:latin typeface="+mn-lt"/>
                <a:ea typeface="+mn-ea"/>
                <a:cs typeface="+mn-cs"/>
              </a:rPr>
              <a:t>. Thus,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for a hash iterates through the hash one key-value </a:t>
            </a:r>
            <a:r>
              <a:rPr lang="en-US" sz="1200" i="1" kern="1200" dirty="0" smtClean="0">
                <a:solidFill>
                  <a:schemeClr val="tx1"/>
                </a:solidFill>
                <a:effectLst/>
                <a:latin typeface="+mn-lt"/>
                <a:ea typeface="+mn-ea"/>
                <a:cs typeface="+mn-cs"/>
              </a:rPr>
              <a:t>pair</a:t>
            </a:r>
            <a:r>
              <a:rPr lang="en-US" sz="1200" kern="1200" dirty="0" smtClean="0">
                <a:solidFill>
                  <a:schemeClr val="tx1"/>
                </a:solidFill>
                <a:effectLst/>
                <a:latin typeface="+mn-lt"/>
                <a:ea typeface="+mn-ea"/>
                <a:cs typeface="+mn-cs"/>
              </a:rPr>
              <a:t> at a time.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This example also uses the INSPECT method, which returns a string with a literal representation of the object it’s called on.</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the result of this</a:t>
            </a:r>
            <a:r>
              <a:rPr lang="en-US" sz="1200" kern="1200" baseline="0" dirty="0" smtClean="0">
                <a:solidFill>
                  <a:schemeClr val="tx1"/>
                </a:solidFill>
                <a:effectLst/>
                <a:latin typeface="+mn-lt"/>
                <a:ea typeface="+mn-ea"/>
                <a:cs typeface="+mn-cs"/>
              </a:rPr>
              <a:t> operation is that is has printed the string, “Key, success, has a value of the string, great </a:t>
            </a:r>
            <a:r>
              <a:rPr lang="en-US" sz="1200" kern="1200" baseline="0" dirty="0" err="1" smtClean="0">
                <a:solidFill>
                  <a:schemeClr val="tx1"/>
                </a:solidFill>
                <a:effectLst/>
                <a:latin typeface="+mn-lt"/>
                <a:ea typeface="+mn-ea"/>
                <a:cs typeface="+mn-cs"/>
              </a:rPr>
              <a:t>scott</a:t>
            </a:r>
            <a:r>
              <a:rPr lang="en-US" sz="1200" kern="1200" baseline="0" dirty="0" smtClean="0">
                <a:solidFill>
                  <a:schemeClr val="tx1"/>
                </a:solidFill>
                <a:effectLst/>
                <a:latin typeface="+mn-lt"/>
                <a:ea typeface="+mn-ea"/>
                <a:cs typeface="+mn-cs"/>
              </a:rPr>
              <a:t> it worked” … and the key, danger, has a value of the string, “run for it </a:t>
            </a:r>
            <a:r>
              <a:rPr lang="en-US" sz="1200" kern="1200" baseline="0" dirty="0" err="1" smtClean="0">
                <a:solidFill>
                  <a:schemeClr val="tx1"/>
                </a:solidFill>
                <a:effectLst/>
                <a:latin typeface="+mn-lt"/>
                <a:ea typeface="+mn-ea"/>
                <a:cs typeface="+mn-cs"/>
              </a:rPr>
              <a:t>marty</a:t>
            </a:r>
            <a:r>
              <a:rPr lang="en-US" sz="120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21</a:t>
            </a:fld>
            <a:endParaRPr lang="en-US"/>
          </a:p>
        </p:txBody>
      </p:sp>
    </p:spTree>
    <p:extLst>
      <p:ext uri="{BB962C8B-B14F-4D97-AF65-F5344CB8AC3E}">
        <p14:creationId xmlns:p14="http://schemas.microsoft.com/office/powerpoint/2010/main" val="3695525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Arrays and ranges respond to lots</a:t>
            </a:r>
            <a:r>
              <a:rPr lang="en-US" sz="1200" kern="1200" baseline="0" dirty="0" smtClean="0">
                <a:solidFill>
                  <a:schemeClr val="tx1"/>
                </a:solidFill>
                <a:effectLst/>
                <a:latin typeface="+mn-lt"/>
                <a:ea typeface="+mn-ea"/>
                <a:cs typeface="+mn-cs"/>
              </a:rPr>
              <a:t> of </a:t>
            </a:r>
            <a:r>
              <a:rPr lang="en-US" sz="1200" kern="1200" dirty="0" smtClean="0">
                <a:solidFill>
                  <a:schemeClr val="tx1"/>
                </a:solidFill>
                <a:effectLst/>
                <a:latin typeface="+mn-lt"/>
                <a:ea typeface="+mn-ea"/>
                <a:cs typeface="+mn-cs"/>
              </a:rPr>
              <a:t>methods that accept </a:t>
            </a:r>
            <a:r>
              <a:rPr lang="en-US" sz="1200" i="1" kern="1200" dirty="0" smtClean="0">
                <a:solidFill>
                  <a:schemeClr val="tx1"/>
                </a:solidFill>
                <a:effectLst/>
                <a:latin typeface="+mn-lt"/>
                <a:ea typeface="+mn-ea"/>
                <a:cs typeface="+mn-cs"/>
              </a:rPr>
              <a:t>blocks</a:t>
            </a:r>
            <a:r>
              <a:rPr lang="en-US" sz="1200" kern="1200" dirty="0" smtClean="0">
                <a:solidFill>
                  <a:schemeClr val="tx1"/>
                </a:solidFill>
                <a:effectLst/>
                <a:latin typeface="+mn-lt"/>
                <a:ea typeface="+mn-ea"/>
                <a:cs typeface="+mn-cs"/>
              </a:rPr>
              <a:t>, which are one of Ruby’s most powerful and most confusing features. </a:t>
            </a:r>
          </a:p>
          <a:p>
            <a:endParaRPr lang="en-US" dirty="0" smtClean="0"/>
          </a:p>
          <a:p>
            <a:r>
              <a:rPr lang="en-US" dirty="0" smtClean="0"/>
              <a:t>…The basic</a:t>
            </a:r>
            <a:r>
              <a:rPr lang="en-US" baseline="0" dirty="0" smtClean="0"/>
              <a:t> definition of a block is just a sequence of one or more executable Ruby statements. </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Basically, </a:t>
            </a:r>
            <a:r>
              <a:rPr lang="en-US" sz="1200" kern="1200" dirty="0" smtClean="0">
                <a:solidFill>
                  <a:schemeClr val="tx1"/>
                </a:solidFill>
                <a:effectLst/>
                <a:latin typeface="+mn-lt"/>
                <a:ea typeface="+mn-ea"/>
                <a:cs typeface="+mn-cs"/>
              </a:rPr>
              <a:t>with Ruby </a:t>
            </a:r>
            <a:r>
              <a:rPr lang="en-US" sz="1200" i="1" kern="1200" dirty="0" smtClean="0">
                <a:solidFill>
                  <a:schemeClr val="tx1"/>
                </a:solidFill>
                <a:effectLst/>
                <a:latin typeface="+mn-lt"/>
                <a:ea typeface="+mn-ea"/>
                <a:cs typeface="+mn-cs"/>
              </a:rPr>
              <a:t>blocks</a:t>
            </a:r>
            <a:r>
              <a:rPr lang="en-US" sz="1200" kern="1200" dirty="0" smtClean="0">
                <a:solidFill>
                  <a:schemeClr val="tx1"/>
                </a:solidFill>
                <a:effectLst/>
                <a:latin typeface="+mn-lt"/>
                <a:ea typeface="+mn-ea"/>
                <a:cs typeface="+mn-cs"/>
              </a:rPr>
              <a:t>, you can group a set of instructions together. </a:t>
            </a:r>
            <a:endParaRPr lang="en-US" sz="1200" kern="1200" baseline="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22</a:t>
            </a:fld>
            <a:endParaRPr lang="en-US"/>
          </a:p>
        </p:txBody>
      </p:sp>
    </p:spTree>
    <p:extLst>
      <p:ext uri="{BB962C8B-B14F-4D97-AF65-F5344CB8AC3E}">
        <p14:creationId xmlns:p14="http://schemas.microsoft.com/office/powerpoint/2010/main" val="17741169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convention is to enclose one-line blocks in curly braces, like this</a:t>
            </a:r>
            <a:r>
              <a:rPr lang="en-US" sz="1200" kern="1200" baseline="0" dirty="0" smtClean="0">
                <a:solidFill>
                  <a:schemeClr val="tx1"/>
                </a:solidFill>
                <a:effectLst/>
                <a:latin typeface="+mn-lt"/>
                <a:ea typeface="+mn-ea"/>
                <a:cs typeface="+mn-cs"/>
              </a:rPr>
              <a:t> simple example.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The block is everything inside the curly braces, i.e., the method PRINT with the string inside quotes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The iterator here is TIMES. In general, an iterator is simply a method that can invoke a block of code repeatedly.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Here, TIMES </a:t>
            </a:r>
            <a:r>
              <a:rPr lang="en-US" sz="1200" kern="1200" dirty="0" smtClean="0">
                <a:solidFill>
                  <a:schemeClr val="tx1"/>
                </a:solidFill>
                <a:effectLst/>
                <a:latin typeface="+mn-lt"/>
                <a:ea typeface="+mn-ea"/>
                <a:cs typeface="+mn-cs"/>
              </a:rPr>
              <a:t>calls the block once for each value between 0 and the value of its caller, which is 3</a:t>
            </a: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23</a:t>
            </a:fld>
            <a:endParaRPr lang="en-US"/>
          </a:p>
        </p:txBody>
      </p:sp>
    </p:spTree>
    <p:extLst>
      <p:ext uri="{BB962C8B-B14F-4D97-AF65-F5344CB8AC3E}">
        <p14:creationId xmlns:p14="http://schemas.microsoft.com/office/powerpoint/2010/main" val="28787247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So typing this into IRB gives us this result—it prints the string 3 times,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And then returns the caller, which is the number 3.</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24</a:t>
            </a:fld>
            <a:endParaRPr lang="en-US"/>
          </a:p>
        </p:txBody>
      </p:sp>
    </p:spTree>
    <p:extLst>
      <p:ext uri="{BB962C8B-B14F-4D97-AF65-F5344CB8AC3E}">
        <p14:creationId xmlns:p14="http://schemas.microsoft.com/office/powerpoint/2010/main" val="28787247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 similar example</a:t>
            </a:r>
            <a:r>
              <a:rPr lang="en-US" baseline="0" dirty="0" smtClean="0"/>
              <a:t> </a:t>
            </a:r>
            <a:r>
              <a:rPr lang="en-US" dirty="0" smtClean="0"/>
              <a:t>in which</a:t>
            </a:r>
            <a:r>
              <a:rPr lang="en-US" baseline="0" dirty="0" smtClean="0"/>
              <a:t> </a:t>
            </a:r>
            <a:r>
              <a:rPr lang="en-US" dirty="0" smtClean="0"/>
              <a:t>TIMES calls</a:t>
            </a:r>
            <a:r>
              <a:rPr lang="en-US" baseline="0" dirty="0" smtClean="0"/>
              <a:t> the</a:t>
            </a:r>
            <a:r>
              <a:rPr lang="en-US" dirty="0" smtClean="0"/>
              <a:t> block that uses the PUT</a:t>
            </a:r>
            <a:r>
              <a:rPr lang="en-US" baseline="0" dirty="0" smtClean="0"/>
              <a:t>-STRING, or PUT-S, “I’m hungry”, 3 times</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25</a:t>
            </a:fld>
            <a:endParaRPr lang="en-US"/>
          </a:p>
        </p:txBody>
      </p:sp>
    </p:spTree>
    <p:extLst>
      <p:ext uri="{BB962C8B-B14F-4D97-AF65-F5344CB8AC3E}">
        <p14:creationId xmlns:p14="http://schemas.microsoft.com/office/powerpoint/2010/main" val="1157397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curly braces can also be traded for the keywords </a:t>
            </a:r>
            <a:r>
              <a:rPr lang="en-US" b="1" dirty="0" smtClean="0"/>
              <a:t>do</a:t>
            </a:r>
            <a:r>
              <a:rPr lang="en-US" dirty="0" smtClean="0"/>
              <a:t> and </a:t>
            </a:r>
            <a:r>
              <a:rPr lang="en-US" b="1" dirty="0" smtClean="0"/>
              <a:t>end</a:t>
            </a:r>
            <a:r>
              <a:rPr lang="en-US" dirty="0" smtClean="0"/>
              <a:t>, which is the convention if your block is longer than one line, like this…</a:t>
            </a:r>
          </a:p>
          <a:p>
            <a:r>
              <a:rPr lang="en-US" dirty="0" smtClean="0"/>
              <a:t>In this case, we’re executing the block</a:t>
            </a:r>
            <a:r>
              <a:rPr lang="en-US" baseline="0" dirty="0" smtClean="0"/>
              <a:t> between DO and END, 2 times</a:t>
            </a:r>
            <a:endParaRPr lang="en-US" dirty="0" smtClean="0"/>
          </a:p>
          <a:p>
            <a:endParaRPr lang="en-US" dirty="0" smtClean="0"/>
          </a:p>
          <a:p>
            <a:r>
              <a:rPr lang="en-US" dirty="0" smtClean="0"/>
              <a:t>Which gives</a:t>
            </a:r>
            <a:r>
              <a:rPr lang="en-US" baseline="0" dirty="0" smtClean="0"/>
              <a:t> us this result….</a:t>
            </a:r>
            <a:endParaRPr lang="en-US" dirty="0" smtClean="0"/>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endParaRPr lang="en-US" b="1" dirty="0"/>
          </a:p>
        </p:txBody>
      </p:sp>
      <p:sp>
        <p:nvSpPr>
          <p:cNvPr id="4" name="Slide Number Placeholder 3"/>
          <p:cNvSpPr>
            <a:spLocks noGrp="1"/>
          </p:cNvSpPr>
          <p:nvPr>
            <p:ph type="sldNum" sz="quarter" idx="10"/>
          </p:nvPr>
        </p:nvSpPr>
        <p:spPr/>
        <p:txBody>
          <a:bodyPr/>
          <a:lstStyle/>
          <a:p>
            <a:fld id="{5CE6CDAF-8FC2-6B49-BF1D-EF6E20AD655A}" type="slidenum">
              <a:rPr lang="en-US" smtClean="0"/>
              <a:t>26</a:t>
            </a:fld>
            <a:endParaRPr lang="en-US"/>
          </a:p>
        </p:txBody>
      </p:sp>
    </p:spTree>
    <p:extLst>
      <p:ext uri="{BB962C8B-B14F-4D97-AF65-F5344CB8AC3E}">
        <p14:creationId xmlns:p14="http://schemas.microsoft.com/office/powerpoint/2010/main" val="5768168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TIMES </a:t>
            </a:r>
            <a:r>
              <a:rPr lang="en-US" sz="1200" kern="1200" dirty="0" smtClean="0">
                <a:solidFill>
                  <a:schemeClr val="tx1"/>
                </a:solidFill>
                <a:effectLst/>
                <a:latin typeface="+mn-lt"/>
                <a:ea typeface="+mn-ea"/>
                <a:cs typeface="+mn-cs"/>
              </a:rPr>
              <a:t>called the block once for each value between 0 and the value of its caller, which was 2, so it printed</a:t>
            </a:r>
            <a:r>
              <a:rPr lang="en-US" sz="1200" kern="1200" baseline="0" dirty="0" smtClean="0">
                <a:solidFill>
                  <a:schemeClr val="tx1"/>
                </a:solidFill>
                <a:effectLst/>
                <a:latin typeface="+mn-lt"/>
                <a:ea typeface="+mn-ea"/>
                <a:cs typeface="+mn-cs"/>
              </a:rPr>
              <a:t> all 3 strings 2 times, and then returned the caller, which was 2.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27</a:t>
            </a:fld>
            <a:endParaRPr lang="en-US"/>
          </a:p>
        </p:txBody>
      </p:sp>
    </p:spTree>
    <p:extLst>
      <p:ext uri="{BB962C8B-B14F-4D97-AF65-F5344CB8AC3E}">
        <p14:creationId xmlns:p14="http://schemas.microsoft.com/office/powerpoint/2010/main" val="21157648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Before we</a:t>
            </a:r>
            <a:r>
              <a:rPr lang="en-US" sz="1200" kern="1200" baseline="0" dirty="0" smtClean="0">
                <a:solidFill>
                  <a:schemeClr val="tx1"/>
                </a:solidFill>
                <a:effectLst/>
                <a:latin typeface="+mn-lt"/>
                <a:ea typeface="+mn-ea"/>
                <a:cs typeface="+mn-cs"/>
              </a:rPr>
              <a:t> look at more complicated blocks WITH variables, let’s take a quick step back and look again at method calls to better understand what we’re seeing with the iterators that work on blocks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T</a:t>
            </a:r>
            <a:r>
              <a:rPr lang="en-US" sz="1200" kern="1200" dirty="0" smtClean="0">
                <a:solidFill>
                  <a:schemeClr val="tx1"/>
                </a:solidFill>
                <a:effectLst/>
                <a:latin typeface="+mn-lt"/>
                <a:ea typeface="+mn-ea"/>
                <a:cs typeface="+mn-cs"/>
              </a:rPr>
              <a:t>ake a look at this for a second before I dissect the final example in the next slide. </a:t>
            </a: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28</a:t>
            </a:fld>
            <a:endParaRPr lang="en-US"/>
          </a:p>
        </p:txBody>
      </p:sp>
    </p:spTree>
    <p:extLst>
      <p:ext uri="{BB962C8B-B14F-4D97-AF65-F5344CB8AC3E}">
        <p14:creationId xmlns:p14="http://schemas.microsoft.com/office/powerpoint/2010/main" val="42580348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final example we have: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a:t>
            </a:r>
            <a:r>
              <a:rPr lang="en-US" sz="1200" u="sng" kern="1200" dirty="0" smtClean="0">
                <a:solidFill>
                  <a:schemeClr val="tx1"/>
                </a:solidFill>
                <a:effectLst/>
                <a:latin typeface="+mn-lt"/>
                <a:ea typeface="+mn-ea"/>
                <a:cs typeface="+mn-cs"/>
              </a:rPr>
              <a:t>object receiving the method</a:t>
            </a:r>
            <a:r>
              <a:rPr lang="en-US" sz="1200" u="none"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t>
            </a:r>
            <a:r>
              <a:rPr lang="en-US" sz="1200" b="1" kern="1200" dirty="0" smtClean="0">
                <a:solidFill>
                  <a:schemeClr val="tx1"/>
                </a:solidFill>
                <a:effectLst/>
                <a:latin typeface="+mn-lt"/>
                <a:ea typeface="+mn-ea"/>
                <a:cs typeface="+mn-cs"/>
              </a:rPr>
              <a:t>foodorder1</a:t>
            </a:r>
            <a:r>
              <a:rPr lang="en-US" sz="1200" kern="1200" dirty="0" smtClean="0">
                <a:solidFill>
                  <a:schemeClr val="tx1"/>
                </a:solidFill>
                <a:effectLst/>
                <a:latin typeface="+mn-lt"/>
                <a:ea typeface="+mn-ea"/>
                <a:cs typeface="+mn-cs"/>
              </a:rPr>
              <a:t>”. We previously defined this object as the string, BIG MAC.</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Then we have the dot.</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Then the </a:t>
            </a:r>
            <a:r>
              <a:rPr lang="en-US" sz="1200" u="sng" kern="1200" dirty="0" smtClean="0">
                <a:solidFill>
                  <a:schemeClr val="tx1"/>
                </a:solidFill>
                <a:effectLst/>
                <a:latin typeface="+mn-lt"/>
                <a:ea typeface="+mn-ea"/>
                <a:cs typeface="+mn-cs"/>
              </a:rPr>
              <a:t>method name</a:t>
            </a:r>
            <a:r>
              <a:rPr lang="en-US" sz="1200"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concat</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which will append the string WITH FRIES to the original string, BIG MAC</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And the </a:t>
            </a:r>
            <a:r>
              <a:rPr lang="en-US" sz="1200" u="sng" kern="1200" dirty="0" smtClean="0">
                <a:solidFill>
                  <a:schemeClr val="tx1"/>
                </a:solidFill>
                <a:effectLst/>
                <a:latin typeface="+mn-lt"/>
                <a:ea typeface="+mn-ea"/>
                <a:cs typeface="+mn-cs"/>
              </a:rPr>
              <a:t>argument</a:t>
            </a:r>
            <a:r>
              <a:rPr lang="en-US" sz="1200" kern="1200" dirty="0" smtClean="0">
                <a:solidFill>
                  <a:schemeClr val="tx1"/>
                </a:solidFill>
                <a:effectLst/>
                <a:latin typeface="+mn-lt"/>
                <a:ea typeface="+mn-ea"/>
                <a:cs typeface="+mn-cs"/>
              </a:rPr>
              <a:t>; which is the string, ” </a:t>
            </a:r>
            <a:r>
              <a:rPr lang="en-US" sz="1200" b="1" kern="1200" dirty="0" smtClean="0">
                <a:solidFill>
                  <a:schemeClr val="tx1"/>
                </a:solidFill>
                <a:effectLst/>
                <a:latin typeface="+mn-lt"/>
                <a:ea typeface="+mn-ea"/>
                <a:cs typeface="+mn-cs"/>
              </a:rPr>
              <a:t>WITH</a:t>
            </a:r>
            <a:r>
              <a:rPr lang="en-US" sz="1200" b="1" kern="1200" baseline="0" dirty="0" smtClean="0">
                <a:solidFill>
                  <a:schemeClr val="tx1"/>
                </a:solidFill>
                <a:effectLst/>
                <a:latin typeface="+mn-lt"/>
                <a:ea typeface="+mn-ea"/>
                <a:cs typeface="+mn-cs"/>
              </a:rPr>
              <a:t> FRIES</a:t>
            </a:r>
            <a:r>
              <a:rPr lang="en-US" sz="1200" kern="1200" dirty="0" smtClean="0">
                <a:solidFill>
                  <a:schemeClr val="tx1"/>
                </a:solidFill>
                <a:effectLst/>
                <a:latin typeface="+mn-lt"/>
                <a:ea typeface="+mn-ea"/>
                <a:cs typeface="+mn-cs"/>
              </a:rPr>
              <a:t>”.</a:t>
            </a:r>
            <a:br>
              <a:rPr lang="en-US" sz="1200" kern="1200" dirty="0" smtClean="0">
                <a:solidFill>
                  <a:schemeClr val="tx1"/>
                </a:solidFill>
                <a:effectLst/>
                <a:latin typeface="+mn-lt"/>
                <a:ea typeface="+mn-ea"/>
                <a:cs typeface="+mn-cs"/>
              </a:rPr>
            </a:b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 a result of this operation, we get ….</a:t>
            </a:r>
          </a:p>
        </p:txBody>
      </p:sp>
      <p:sp>
        <p:nvSpPr>
          <p:cNvPr id="4" name="Slide Number Placeholder 3"/>
          <p:cNvSpPr>
            <a:spLocks noGrp="1"/>
          </p:cNvSpPr>
          <p:nvPr>
            <p:ph type="sldNum" sz="quarter" idx="10"/>
          </p:nvPr>
        </p:nvSpPr>
        <p:spPr/>
        <p:txBody>
          <a:bodyPr/>
          <a:lstStyle/>
          <a:p>
            <a:fld id="{5CE6CDAF-8FC2-6B49-BF1D-EF6E20AD655A}" type="slidenum">
              <a:rPr lang="en-US" smtClean="0"/>
              <a:t>29</a:t>
            </a:fld>
            <a:endParaRPr lang="en-US"/>
          </a:p>
        </p:txBody>
      </p:sp>
    </p:spTree>
    <p:extLst>
      <p:ext uri="{BB962C8B-B14F-4D97-AF65-F5344CB8AC3E}">
        <p14:creationId xmlns:p14="http://schemas.microsoft.com/office/powerpoint/2010/main" val="1859608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if everyone</a:t>
            </a:r>
            <a:r>
              <a:rPr lang="en-US" baseline="0" dirty="0" smtClean="0"/>
              <a:t> who wants to follow along is ready to do so then I’ll dive right into the concepts.</a:t>
            </a:r>
          </a:p>
          <a:p>
            <a:endParaRPr lang="en-US" baseline="0" dirty="0" smtClean="0"/>
          </a:p>
          <a:p>
            <a:r>
              <a:rPr lang="en-US" dirty="0" smtClean="0"/>
              <a:t>I’ll go over this</a:t>
            </a:r>
            <a:r>
              <a:rPr lang="en-US" baseline="0" dirty="0" smtClean="0"/>
              <a:t> </a:t>
            </a:r>
            <a:r>
              <a:rPr lang="en-US" dirty="0" smtClean="0"/>
              <a:t>list</a:t>
            </a:r>
            <a:r>
              <a:rPr lang="en-US" baseline="0" dirty="0" smtClean="0"/>
              <a:t> of 6</a:t>
            </a:r>
            <a:r>
              <a:rPr lang="en-US" dirty="0" smtClean="0"/>
              <a:t> </a:t>
            </a:r>
            <a:r>
              <a:rPr lang="en-US" baseline="0" dirty="0" smtClean="0"/>
              <a:t>concepts </a:t>
            </a:r>
            <a:r>
              <a:rPr lang="en-US" dirty="0" smtClean="0"/>
              <a:t>one by one, first providing</a:t>
            </a:r>
            <a:r>
              <a:rPr lang="en-US" baseline="0" dirty="0" smtClean="0"/>
              <a:t> a brief overview of what the concept means in the context of the Ruby language, followed by examples of how that concept works in action. </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green text is the input I’ve provided into </a:t>
            </a:r>
            <a:r>
              <a:rPr lang="en-US" baseline="0" dirty="0" err="1" smtClean="0"/>
              <a:t>irb</a:t>
            </a:r>
            <a:r>
              <a:rPr lang="en-US" baseline="0" dirty="0" smtClean="0"/>
              <a:t>, or the Interactive Ruby Shell, which is at tool to interactively execute Ruby expressions , and the red text is the output of </a:t>
            </a:r>
            <a:r>
              <a:rPr lang="en-US" baseline="0" dirty="0" err="1" smtClean="0"/>
              <a:t>irb</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3</a:t>
            </a:fld>
            <a:endParaRPr lang="en-US"/>
          </a:p>
        </p:txBody>
      </p:sp>
    </p:spTree>
    <p:extLst>
      <p:ext uri="{BB962C8B-B14F-4D97-AF65-F5344CB8AC3E}">
        <p14:creationId xmlns:p14="http://schemas.microsoft.com/office/powerpoint/2010/main" val="25488912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Big Mac with fries…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But what if I’m ordering for my friends and want to add fries to ALL of their sandwiches, not just my one sandwich?</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We’ll need a block. So now we’ll jump back and break down a block in a similar way.</a:t>
            </a:r>
          </a:p>
        </p:txBody>
      </p:sp>
      <p:sp>
        <p:nvSpPr>
          <p:cNvPr id="4" name="Slide Number Placeholder 3"/>
          <p:cNvSpPr>
            <a:spLocks noGrp="1"/>
          </p:cNvSpPr>
          <p:nvPr>
            <p:ph type="sldNum" sz="quarter" idx="10"/>
          </p:nvPr>
        </p:nvSpPr>
        <p:spPr/>
        <p:txBody>
          <a:bodyPr/>
          <a:lstStyle/>
          <a:p>
            <a:fld id="{5CE6CDAF-8FC2-6B49-BF1D-EF6E20AD655A}" type="slidenum">
              <a:rPr lang="en-US" smtClean="0"/>
              <a:t>30</a:t>
            </a:fld>
            <a:endParaRPr lang="en-US"/>
          </a:p>
        </p:txBody>
      </p:sp>
    </p:spTree>
    <p:extLst>
      <p:ext uri="{BB962C8B-B14F-4D97-AF65-F5344CB8AC3E}">
        <p14:creationId xmlns:p14="http://schemas.microsoft.com/office/powerpoint/2010/main" val="18596085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Here I</a:t>
            </a:r>
            <a:r>
              <a:rPr lang="en-US" sz="1200" kern="1200" baseline="0" dirty="0" smtClean="0">
                <a:solidFill>
                  <a:schemeClr val="tx1"/>
                </a:solidFill>
                <a:effectLst/>
                <a:latin typeface="+mn-lt"/>
                <a:ea typeface="+mn-ea"/>
                <a:cs typeface="+mn-cs"/>
              </a:rPr>
              <a:t> have an array with my friends’ orders.</a:t>
            </a:r>
          </a:p>
          <a:p>
            <a:r>
              <a:rPr lang="en-US" sz="1200" kern="1200" dirty="0" smtClean="0">
                <a:solidFill>
                  <a:schemeClr val="tx1"/>
                </a:solidFill>
                <a:effectLst/>
                <a:latin typeface="+mn-lt"/>
                <a:ea typeface="+mn-ea"/>
                <a:cs typeface="+mn-cs"/>
              </a:rPr>
              <a:t>...the </a:t>
            </a:r>
            <a:r>
              <a:rPr lang="en-US" sz="1200" u="sng" kern="1200" dirty="0" smtClean="0">
                <a:solidFill>
                  <a:schemeClr val="tx1"/>
                </a:solidFill>
                <a:effectLst/>
                <a:latin typeface="+mn-lt"/>
                <a:ea typeface="+mn-ea"/>
                <a:cs typeface="+mn-cs"/>
              </a:rPr>
              <a:t>object receiving the method </a:t>
            </a:r>
            <a:r>
              <a:rPr lang="en-US" sz="1200" kern="1200" dirty="0" smtClean="0">
                <a:solidFill>
                  <a:schemeClr val="tx1"/>
                </a:solidFill>
                <a:effectLst/>
                <a:latin typeface="+mn-lt"/>
                <a:ea typeface="+mn-ea"/>
                <a:cs typeface="+mn-cs"/>
              </a:rPr>
              <a:t>is the array, </a:t>
            </a:r>
            <a:r>
              <a:rPr lang="en-US" sz="1200" b="1" kern="1200" dirty="0" smtClean="0">
                <a:solidFill>
                  <a:schemeClr val="tx1"/>
                </a:solidFill>
                <a:effectLst/>
                <a:latin typeface="+mn-lt"/>
                <a:ea typeface="+mn-ea"/>
                <a:cs typeface="+mn-cs"/>
              </a:rPr>
              <a:t>foodorder2</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In the last example, the object was </a:t>
            </a:r>
            <a:r>
              <a:rPr lang="en-US" sz="1200" b="1" kern="1200" baseline="0" dirty="0" smtClean="0">
                <a:solidFill>
                  <a:schemeClr val="tx1"/>
                </a:solidFill>
                <a:effectLst/>
                <a:latin typeface="+mn-lt"/>
                <a:ea typeface="+mn-ea"/>
                <a:cs typeface="+mn-cs"/>
              </a:rPr>
              <a:t>foodorder1 </a:t>
            </a:r>
            <a:r>
              <a:rPr lang="en-US" sz="1200" b="0" kern="1200" baseline="0" dirty="0" smtClean="0">
                <a:solidFill>
                  <a:schemeClr val="tx1"/>
                </a:solidFill>
                <a:effectLst/>
                <a:latin typeface="+mn-lt"/>
                <a:ea typeface="+mn-ea"/>
                <a:cs typeface="+mn-cs"/>
              </a:rPr>
              <a:t>with a value of </a:t>
            </a:r>
            <a:r>
              <a:rPr lang="en-US" sz="1200" b="1" kern="1200" baseline="0" dirty="0" smtClean="0">
                <a:solidFill>
                  <a:schemeClr val="tx1"/>
                </a:solidFill>
                <a:effectLst/>
                <a:latin typeface="+mn-lt"/>
                <a:ea typeface="+mn-ea"/>
                <a:cs typeface="+mn-cs"/>
              </a:rPr>
              <a:t>the string BIG MAC</a:t>
            </a:r>
            <a:r>
              <a:rPr lang="en-US" sz="1200" b="0" kern="1200" baseline="0" dirty="0" smtClean="0">
                <a:solidFill>
                  <a:schemeClr val="tx1"/>
                </a:solidFill>
                <a:effectLst/>
                <a:latin typeface="+mn-lt"/>
                <a:ea typeface="+mn-ea"/>
                <a:cs typeface="+mn-cs"/>
              </a:rPr>
              <a:t>, and here the object is </a:t>
            </a:r>
            <a:r>
              <a:rPr lang="en-US" sz="1200" b="1" kern="1200" baseline="0" dirty="0" smtClean="0">
                <a:solidFill>
                  <a:schemeClr val="tx1"/>
                </a:solidFill>
                <a:effectLst/>
                <a:latin typeface="+mn-lt"/>
                <a:ea typeface="+mn-ea"/>
                <a:cs typeface="+mn-cs"/>
              </a:rPr>
              <a:t>foodorder2 </a:t>
            </a:r>
            <a:r>
              <a:rPr lang="en-US" sz="1200" b="0" kern="1200" baseline="0" dirty="0" smtClean="0">
                <a:solidFill>
                  <a:schemeClr val="tx1"/>
                </a:solidFill>
                <a:effectLst/>
                <a:latin typeface="+mn-lt"/>
                <a:ea typeface="+mn-ea"/>
                <a:cs typeface="+mn-cs"/>
              </a:rPr>
              <a:t>with a value of this array which contains 3 strings, WHOPPER, BLT, and VEGGIE BURGER</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a:t>
            </a:r>
            <a:r>
              <a:rPr lang="en-US" sz="1200" b="0" u="sng" kern="1200" dirty="0" smtClean="0">
                <a:solidFill>
                  <a:schemeClr val="tx1"/>
                </a:solidFill>
                <a:effectLst/>
                <a:latin typeface="+mn-lt"/>
                <a:ea typeface="+mn-ea"/>
                <a:cs typeface="+mn-cs"/>
              </a:rPr>
              <a:t>iterator,</a:t>
            </a:r>
            <a:r>
              <a:rPr lang="en-US" sz="1200" b="0" u="sng" kern="1200" baseline="0" dirty="0" smtClean="0">
                <a:solidFill>
                  <a:schemeClr val="tx1"/>
                </a:solidFill>
                <a:effectLst/>
                <a:latin typeface="+mn-lt"/>
                <a:ea typeface="+mn-ea"/>
                <a:cs typeface="+mn-cs"/>
              </a:rPr>
              <a:t> which has the same syntax as the method call we just saw—which was </a:t>
            </a:r>
            <a:r>
              <a:rPr lang="en-US" sz="1200" b="0" u="sng" kern="1200" baseline="0" dirty="0" err="1" smtClean="0">
                <a:solidFill>
                  <a:schemeClr val="tx1"/>
                </a:solidFill>
                <a:effectLst/>
                <a:latin typeface="+mn-lt"/>
                <a:ea typeface="+mn-ea"/>
                <a:cs typeface="+mn-cs"/>
              </a:rPr>
              <a:t>concat</a:t>
            </a:r>
            <a:r>
              <a:rPr lang="en-US" sz="1200" b="0" u="sng" kern="1200" baseline="0" dirty="0" smtClean="0">
                <a:solidFill>
                  <a:schemeClr val="tx1"/>
                </a:solidFill>
                <a:effectLst/>
                <a:latin typeface="+mn-lt"/>
                <a:ea typeface="+mn-ea"/>
                <a:cs typeface="+mn-cs"/>
              </a:rPr>
              <a:t> on the object foodorder1</a:t>
            </a:r>
            <a:r>
              <a:rPr lang="en-US" sz="1200" b="0" u="none" kern="1200" baseline="0" dirty="0" smtClean="0">
                <a:solidFill>
                  <a:schemeClr val="tx1"/>
                </a:solidFill>
                <a:effectLst/>
                <a:latin typeface="+mn-lt"/>
                <a:ea typeface="+mn-ea"/>
                <a:cs typeface="+mn-cs"/>
              </a:rPr>
              <a:t>, is</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map.</a:t>
            </a:r>
            <a:r>
              <a:rPr lang="en-US" sz="1200" kern="1200" dirty="0" smtClean="0">
                <a:solidFill>
                  <a:schemeClr val="tx1"/>
                </a:solidFill>
                <a:effectLst/>
                <a:latin typeface="+mn-lt"/>
                <a:ea typeface="+mn-ea"/>
                <a:cs typeface="+mn-cs"/>
              </a:rPr>
              <a:t> The difference between this example and</a:t>
            </a:r>
            <a:r>
              <a:rPr lang="en-US" sz="1200" kern="1200" baseline="0" dirty="0" smtClean="0">
                <a:solidFill>
                  <a:schemeClr val="tx1"/>
                </a:solidFill>
                <a:effectLst/>
                <a:latin typeface="+mn-lt"/>
                <a:ea typeface="+mn-ea"/>
                <a:cs typeface="+mn-cs"/>
              </a:rPr>
              <a:t> the last one is that here, this method call is followed by and </a:t>
            </a:r>
            <a:r>
              <a:rPr lang="en-US" sz="1200" kern="1200" dirty="0" smtClean="0">
                <a:solidFill>
                  <a:schemeClr val="tx1"/>
                </a:solidFill>
                <a:effectLst/>
                <a:latin typeface="+mn-lt"/>
                <a:ea typeface="+mn-ea"/>
                <a:cs typeface="+mn-cs"/>
              </a:rPr>
              <a:t>applies</a:t>
            </a:r>
            <a:r>
              <a:rPr lang="en-US" sz="1200" kern="1200" baseline="0" dirty="0" smtClean="0">
                <a:solidFill>
                  <a:schemeClr val="tx1"/>
                </a:solidFill>
                <a:effectLst/>
                <a:latin typeface="+mn-lt"/>
                <a:ea typeface="+mn-ea"/>
                <a:cs typeface="+mn-cs"/>
              </a:rPr>
              <a:t> to a </a:t>
            </a:r>
            <a:r>
              <a:rPr lang="en-US" sz="1200" kern="1200" dirty="0" smtClean="0">
                <a:solidFill>
                  <a:schemeClr val="tx1"/>
                </a:solidFill>
                <a:effectLst/>
                <a:latin typeface="+mn-lt"/>
                <a:ea typeface="+mn-ea"/>
                <a:cs typeface="+mn-cs"/>
              </a:rPr>
              <a:t>block </a:t>
            </a:r>
          </a:p>
          <a:p>
            <a:r>
              <a:rPr lang="en-US" sz="1200" kern="1200" dirty="0" smtClean="0">
                <a:solidFill>
                  <a:schemeClr val="tx1"/>
                </a:solidFill>
                <a:effectLst/>
                <a:latin typeface="+mn-lt"/>
                <a:ea typeface="+mn-ea"/>
                <a:cs typeface="+mn-cs"/>
              </a:rPr>
              <a:t>…which </a:t>
            </a:r>
            <a:r>
              <a:rPr lang="en-US" sz="1200" kern="1200" baseline="0" dirty="0" smtClean="0">
                <a:solidFill>
                  <a:schemeClr val="tx1"/>
                </a:solidFill>
                <a:effectLst/>
                <a:latin typeface="+mn-lt"/>
                <a:ea typeface="+mn-ea"/>
                <a:cs typeface="+mn-cs"/>
              </a:rPr>
              <a:t>starts with DO. T</a:t>
            </a:r>
            <a:r>
              <a:rPr lang="en-US" sz="1200" kern="1200" dirty="0" smtClean="0">
                <a:solidFill>
                  <a:schemeClr val="tx1"/>
                </a:solidFill>
                <a:effectLst/>
                <a:latin typeface="+mn-lt"/>
                <a:ea typeface="+mn-ea"/>
                <a:cs typeface="+mn-cs"/>
              </a:rPr>
              <a:t>his block is on multiple lines, so we’re using keywords </a:t>
            </a:r>
            <a:r>
              <a:rPr lang="en-US" sz="1200" b="1" kern="1200" dirty="0" smtClean="0">
                <a:solidFill>
                  <a:schemeClr val="tx1"/>
                </a:solidFill>
                <a:effectLst/>
                <a:latin typeface="+mn-lt"/>
                <a:ea typeface="+mn-ea"/>
                <a:cs typeface="+mn-cs"/>
              </a:rPr>
              <a:t>do</a:t>
            </a:r>
            <a:r>
              <a:rPr lang="en-US" sz="1200" kern="1200" dirty="0" smtClean="0">
                <a:solidFill>
                  <a:schemeClr val="tx1"/>
                </a:solidFill>
                <a:effectLst/>
                <a:latin typeface="+mn-lt"/>
                <a:ea typeface="+mn-ea"/>
                <a:cs typeface="+mn-cs"/>
              </a:rPr>
              <a:t> and </a:t>
            </a:r>
            <a:r>
              <a:rPr lang="en-US" sz="1200" b="1" kern="1200" dirty="0" smtClean="0">
                <a:solidFill>
                  <a:schemeClr val="tx1"/>
                </a:solidFill>
                <a:effectLst/>
                <a:latin typeface="+mn-lt"/>
                <a:ea typeface="+mn-ea"/>
                <a:cs typeface="+mn-cs"/>
              </a:rPr>
              <a:t>end</a:t>
            </a:r>
            <a:r>
              <a:rPr lang="en-US" sz="1200" kern="1200" dirty="0" smtClean="0">
                <a:solidFill>
                  <a:schemeClr val="tx1"/>
                </a:solidFill>
                <a:effectLst/>
                <a:latin typeface="+mn-lt"/>
                <a:ea typeface="+mn-ea"/>
                <a:cs typeface="+mn-cs"/>
              </a:rPr>
              <a:t> to delimit it. </a:t>
            </a:r>
          </a:p>
          <a:p>
            <a:r>
              <a:rPr lang="en-US" sz="1200" kern="1200" dirty="0" smtClean="0">
                <a:solidFill>
                  <a:schemeClr val="tx1"/>
                </a:solidFill>
                <a:effectLst/>
                <a:latin typeface="+mn-lt"/>
                <a:ea typeface="+mn-ea"/>
                <a:cs typeface="+mn-cs"/>
              </a:rPr>
              <a:t>…Right after the opening of the block</a:t>
            </a:r>
            <a:r>
              <a:rPr lang="en-US" sz="1200" kern="1200" baseline="0" dirty="0" smtClean="0">
                <a:solidFill>
                  <a:schemeClr val="tx1"/>
                </a:solidFill>
                <a:effectLst/>
                <a:latin typeface="+mn-lt"/>
                <a:ea typeface="+mn-ea"/>
                <a:cs typeface="+mn-cs"/>
              </a:rPr>
              <a:t> at DO, </a:t>
            </a:r>
            <a:r>
              <a:rPr lang="en-US" sz="1200" kern="1200" dirty="0" smtClean="0">
                <a:solidFill>
                  <a:schemeClr val="tx1"/>
                </a:solidFill>
                <a:effectLst/>
                <a:latin typeface="+mn-lt"/>
                <a:ea typeface="+mn-ea"/>
                <a:cs typeface="+mn-cs"/>
              </a:rPr>
              <a:t>we supply the block variable, within pipes ( | ).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And then we have </a:t>
            </a:r>
            <a:r>
              <a:rPr lang="en-US" sz="1200" kern="1200" dirty="0" err="1" smtClean="0">
                <a:solidFill>
                  <a:schemeClr val="tx1"/>
                </a:solidFill>
                <a:effectLst/>
                <a:latin typeface="+mn-lt"/>
                <a:ea typeface="+mn-ea"/>
                <a:cs typeface="+mn-cs"/>
              </a:rPr>
              <a:t>concat</a:t>
            </a:r>
            <a:r>
              <a:rPr lang="en-US" sz="1200" kern="1200" dirty="0" smtClean="0">
                <a:solidFill>
                  <a:schemeClr val="tx1"/>
                </a:solidFill>
                <a:effectLst/>
                <a:latin typeface="+mn-lt"/>
                <a:ea typeface="+mn-ea"/>
                <a:cs typeface="+mn-cs"/>
              </a:rPr>
              <a:t> method again, which will </a:t>
            </a:r>
            <a:r>
              <a:rPr lang="en-US" sz="1200" b="0" kern="1200" baseline="0" dirty="0" smtClean="0">
                <a:solidFill>
                  <a:schemeClr val="tx1"/>
                </a:solidFill>
                <a:effectLst/>
                <a:latin typeface="+mn-lt"/>
                <a:ea typeface="+mn-ea"/>
                <a:cs typeface="+mn-cs"/>
              </a:rPr>
              <a:t>append the string WITH CHEESE to each sandwich in the array, </a:t>
            </a:r>
            <a:r>
              <a:rPr lang="en-US" sz="1200" b="1" kern="1200" baseline="0" dirty="0" smtClean="0">
                <a:solidFill>
                  <a:schemeClr val="tx1"/>
                </a:solidFill>
                <a:effectLst/>
                <a:latin typeface="+mn-lt"/>
                <a:ea typeface="+mn-ea"/>
                <a:cs typeface="+mn-cs"/>
              </a:rPr>
              <a:t>foodorder2</a:t>
            </a:r>
            <a:endParaRPr lang="en-US" sz="1200" b="1"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And then the block closes with END</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31</a:t>
            </a:fld>
            <a:endParaRPr lang="en-US"/>
          </a:p>
        </p:txBody>
      </p:sp>
    </p:spTree>
    <p:extLst>
      <p:ext uri="{BB962C8B-B14F-4D97-AF65-F5344CB8AC3E}">
        <p14:creationId xmlns:p14="http://schemas.microsoft.com/office/powerpoint/2010/main" val="27311121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as a </a:t>
            </a:r>
            <a:r>
              <a:rPr lang="en-US" baseline="0" dirty="0" smtClean="0"/>
              <a:t>result of that operation, all of our sandwiches now come with fries</a:t>
            </a: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32</a:t>
            </a:fld>
            <a:endParaRPr lang="en-US"/>
          </a:p>
        </p:txBody>
      </p:sp>
    </p:spTree>
    <p:extLst>
      <p:ext uri="{BB962C8B-B14F-4D97-AF65-F5344CB8AC3E}">
        <p14:creationId xmlns:p14="http://schemas.microsoft.com/office/powerpoint/2010/main" val="35547131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another example of </a:t>
            </a:r>
            <a:r>
              <a:rPr lang="en-US" b="1" dirty="0" smtClean="0"/>
              <a:t>MAP</a:t>
            </a:r>
            <a:r>
              <a:rPr lang="en-US" b="1" baseline="0" dirty="0" smtClean="0"/>
              <a:t> iterator method </a:t>
            </a:r>
            <a:r>
              <a:rPr lang="en-US" baseline="0" dirty="0" smtClean="0"/>
              <a:t>and a block</a:t>
            </a:r>
            <a:r>
              <a:rPr lang="en-US" dirty="0" smtClean="0"/>
              <a:t>. </a:t>
            </a:r>
          </a:p>
          <a:p>
            <a:endParaRPr lang="en-US" dirty="0" smtClean="0"/>
          </a:p>
          <a:p>
            <a:r>
              <a:rPr lang="en-US" baseline="0" dirty="0" smtClean="0"/>
              <a:t>What’s happening is that the block is executing one for each value returned by the iterator, using that value as the value for the variable.</a:t>
            </a:r>
          </a:p>
          <a:p>
            <a:endParaRPr lang="en-US" baseline="0" dirty="0" smtClean="0"/>
          </a:p>
          <a:p>
            <a:r>
              <a:rPr lang="en-US" baseline="0" dirty="0" smtClean="0"/>
              <a:t>… then the map method returns the modified elements </a:t>
            </a:r>
          </a:p>
          <a:p>
            <a:endParaRPr lang="en-US" baseline="0" dirty="0" smtClean="0"/>
          </a:p>
        </p:txBody>
      </p:sp>
      <p:sp>
        <p:nvSpPr>
          <p:cNvPr id="4" name="Slide Number Placeholder 3"/>
          <p:cNvSpPr>
            <a:spLocks noGrp="1"/>
          </p:cNvSpPr>
          <p:nvPr>
            <p:ph type="sldNum" sz="quarter" idx="10"/>
          </p:nvPr>
        </p:nvSpPr>
        <p:spPr/>
        <p:txBody>
          <a:bodyPr/>
          <a:lstStyle/>
          <a:p>
            <a:fld id="{5CE6CDAF-8FC2-6B49-BF1D-EF6E20AD655A}" type="slidenum">
              <a:rPr lang="en-US" smtClean="0"/>
              <a:t>33</a:t>
            </a:fld>
            <a:endParaRPr lang="en-US"/>
          </a:p>
        </p:txBody>
      </p:sp>
    </p:spTree>
    <p:extLst>
      <p:ext uri="{BB962C8B-B14F-4D97-AF65-F5344CB8AC3E}">
        <p14:creationId xmlns:p14="http://schemas.microsoft.com/office/powerpoint/2010/main" val="4592694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a:t>
            </a:r>
            <a:r>
              <a:rPr lang="en-US" sz="1200" kern="1200" dirty="0" smtClean="0">
                <a:solidFill>
                  <a:schemeClr val="tx1"/>
                </a:solidFill>
                <a:effectLst/>
                <a:latin typeface="+mn-lt"/>
                <a:ea typeface="+mn-ea"/>
                <a:cs typeface="+mn-cs"/>
              </a:rPr>
              <a:t>code calls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iterator</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method on the range </a:t>
            </a:r>
            <a:r>
              <a:rPr lang="en-US" sz="1200" b="1" kern="1200" dirty="0" smtClean="0">
                <a:solidFill>
                  <a:schemeClr val="tx1"/>
                </a:solidFill>
                <a:effectLst/>
                <a:latin typeface="+mn-lt"/>
                <a:ea typeface="+mn-ea"/>
                <a:cs typeface="+mn-cs"/>
              </a:rPr>
              <a:t>(1..5)</a:t>
            </a:r>
            <a:r>
              <a:rPr lang="en-US" sz="1200" kern="1200" dirty="0" smtClean="0">
                <a:solidFill>
                  <a:schemeClr val="tx1"/>
                </a:solidFill>
                <a:effectLst/>
                <a:latin typeface="+mn-lt"/>
                <a:ea typeface="+mn-ea"/>
                <a:cs typeface="+mn-cs"/>
              </a:rPr>
              <a:t> and passes it the block: curly brace, variable “i” between pipe symbols,</a:t>
            </a:r>
            <a:r>
              <a:rPr lang="en-US" sz="1200" kern="1200" baseline="0" dirty="0" smtClean="0">
                <a:solidFill>
                  <a:schemeClr val="tx1"/>
                </a:solidFill>
                <a:effectLst/>
                <a:latin typeface="+mn-lt"/>
                <a:ea typeface="+mn-ea"/>
                <a:cs typeface="+mn-cs"/>
              </a:rPr>
              <a:t> put-s 2 times </a:t>
            </a:r>
            <a:r>
              <a:rPr lang="en-US" sz="1200" kern="1200" baseline="0" dirty="0" err="1" smtClean="0">
                <a:solidFill>
                  <a:schemeClr val="tx1"/>
                </a:solidFill>
                <a:effectLst/>
                <a:latin typeface="+mn-lt"/>
                <a:ea typeface="+mn-ea"/>
                <a:cs typeface="+mn-cs"/>
              </a:rPr>
              <a:t>i</a:t>
            </a:r>
            <a:r>
              <a:rPr lang="en-US" sz="1200" kern="1200" baseline="0" dirty="0" smtClean="0">
                <a:solidFill>
                  <a:schemeClr val="tx1"/>
                </a:solidFill>
                <a:effectLst/>
                <a:latin typeface="+mn-lt"/>
                <a:ea typeface="+mn-ea"/>
                <a:cs typeface="+mn-cs"/>
              </a:rPr>
              <a:t>, curly brace</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again, the range’s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iterator method executes the block for each value in the range,</a:t>
            </a:r>
            <a:r>
              <a:rPr lang="en-US" sz="1200" kern="1200" baseline="0" dirty="0" smtClean="0">
                <a:solidFill>
                  <a:schemeClr val="tx1"/>
                </a:solidFill>
                <a:effectLst/>
                <a:latin typeface="+mn-lt"/>
                <a:ea typeface="+mn-ea"/>
                <a:cs typeface="+mn-cs"/>
              </a:rPr>
              <a:t> and then returns the range itself.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…unlike the map method (</a:t>
            </a:r>
            <a:r>
              <a:rPr lang="en-US" b="1" baseline="0" dirty="0" smtClean="0"/>
              <a:t>GO BACK ONE SLIDE</a:t>
            </a:r>
            <a:r>
              <a:rPr lang="en-US" baseline="0" dirty="0" smtClean="0"/>
              <a:t>), which just returns the modified elements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34</a:t>
            </a:fld>
            <a:endParaRPr lang="en-US"/>
          </a:p>
        </p:txBody>
      </p:sp>
    </p:spTree>
    <p:extLst>
      <p:ext uri="{BB962C8B-B14F-4D97-AF65-F5344CB8AC3E}">
        <p14:creationId xmlns:p14="http://schemas.microsoft.com/office/powerpoint/2010/main" val="5215652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the exact</a:t>
            </a:r>
            <a:r>
              <a:rPr lang="en-US" baseline="0" dirty="0" smtClean="0"/>
              <a:t> </a:t>
            </a:r>
            <a:r>
              <a:rPr lang="en-US" dirty="0" smtClean="0"/>
              <a:t>same operation using the </a:t>
            </a:r>
            <a:r>
              <a:rPr lang="en-US" b="1" dirty="0" smtClean="0"/>
              <a:t>each</a:t>
            </a:r>
            <a:r>
              <a:rPr lang="en-US" baseline="0" dirty="0" smtClean="0"/>
              <a:t> iterator method,</a:t>
            </a:r>
            <a:r>
              <a:rPr lang="en-US" dirty="0" smtClean="0"/>
              <a:t> but</a:t>
            </a:r>
            <a:r>
              <a:rPr lang="en-US" baseline="0" dirty="0" smtClean="0"/>
              <a:t> instead of curly braces we use DO and END to indicate the START and END of the block. </a:t>
            </a:r>
          </a:p>
          <a:p>
            <a:endParaRPr lang="en-US" baseline="0" dirty="0" smtClean="0"/>
          </a:p>
          <a:p>
            <a:r>
              <a:rPr lang="en-US" baseline="0" dirty="0" smtClean="0"/>
              <a:t>I’ve used “boom” inside the pipe symbols as the variable name to show that any variable name will do</a:t>
            </a:r>
          </a:p>
        </p:txBody>
      </p:sp>
      <p:sp>
        <p:nvSpPr>
          <p:cNvPr id="4" name="Slide Number Placeholder 3"/>
          <p:cNvSpPr>
            <a:spLocks noGrp="1"/>
          </p:cNvSpPr>
          <p:nvPr>
            <p:ph type="sldNum" sz="quarter" idx="10"/>
          </p:nvPr>
        </p:nvSpPr>
        <p:spPr/>
        <p:txBody>
          <a:bodyPr/>
          <a:lstStyle/>
          <a:p>
            <a:fld id="{5CE6CDAF-8FC2-6B49-BF1D-EF6E20AD655A}" type="slidenum">
              <a:rPr lang="en-US" smtClean="0"/>
              <a:t>35</a:t>
            </a:fld>
            <a:endParaRPr lang="en-US"/>
          </a:p>
        </p:txBody>
      </p:sp>
    </p:spTree>
    <p:extLst>
      <p:ext uri="{BB962C8B-B14F-4D97-AF65-F5344CB8AC3E}">
        <p14:creationId xmlns:p14="http://schemas.microsoft.com/office/powerpoint/2010/main" val="14848018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Here we have a hash named </a:t>
            </a:r>
            <a:r>
              <a:rPr lang="en-US" sz="1200" b="1" kern="1200" dirty="0" smtClean="0">
                <a:solidFill>
                  <a:schemeClr val="tx1"/>
                </a:solidFill>
                <a:effectLst/>
                <a:latin typeface="+mn-lt"/>
                <a:ea typeface="+mn-ea"/>
                <a:cs typeface="+mn-cs"/>
              </a:rPr>
              <a:t>flash</a:t>
            </a:r>
            <a:r>
              <a:rPr lang="en-US" sz="1200" b="1" kern="1200" baseline="0" dirty="0" smtClean="0">
                <a:solidFill>
                  <a:schemeClr val="tx1"/>
                </a:solidFill>
                <a:effectLst/>
                <a:latin typeface="+mn-lt"/>
                <a:ea typeface="+mn-ea"/>
                <a:cs typeface="+mn-cs"/>
              </a:rPr>
              <a:t> that responds to the EACH iterator method</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…Before creating the block </a:t>
            </a:r>
            <a:r>
              <a:rPr lang="en-US" sz="1200" kern="1200" baseline="0" dirty="0" smtClean="0">
                <a:solidFill>
                  <a:schemeClr val="tx1"/>
                </a:solidFill>
                <a:effectLst/>
                <a:latin typeface="+mn-lt"/>
                <a:ea typeface="+mn-ea"/>
                <a:cs typeface="+mn-cs"/>
              </a:rPr>
              <a:t>we define the</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keys</a:t>
            </a:r>
            <a:r>
              <a:rPr lang="en-US" sz="1200" kern="1200" dirty="0" smtClean="0">
                <a:solidFill>
                  <a:schemeClr val="tx1"/>
                </a:solidFill>
                <a:effectLst/>
                <a:latin typeface="+mn-lt"/>
                <a:ea typeface="+mn-ea"/>
                <a:cs typeface="+mn-cs"/>
              </a:rPr>
              <a:t> for two conditions, key</a:t>
            </a:r>
            <a:r>
              <a:rPr lang="en-US" sz="1200" kern="1200" baseline="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:success</a:t>
            </a:r>
            <a:r>
              <a:rPr lang="en-US" sz="1200" kern="1200" dirty="0" smtClean="0">
                <a:solidFill>
                  <a:schemeClr val="tx1"/>
                </a:solidFill>
                <a:effectLst/>
                <a:latin typeface="+mn-lt"/>
                <a:ea typeface="+mn-ea"/>
                <a:cs typeface="+mn-cs"/>
              </a:rPr>
              <a:t> (with a value of</a:t>
            </a:r>
            <a:r>
              <a:rPr lang="en-US" sz="1200" kern="1200" baseline="0" dirty="0" smtClean="0">
                <a:solidFill>
                  <a:schemeClr val="tx1"/>
                </a:solidFill>
                <a:effectLst/>
                <a:latin typeface="+mn-lt"/>
                <a:ea typeface="+mn-ea"/>
                <a:cs typeface="+mn-cs"/>
              </a:rPr>
              <a:t> the string, Great </a:t>
            </a:r>
            <a:r>
              <a:rPr lang="en-US" sz="1200" kern="1200" baseline="0" dirty="0" err="1" smtClean="0">
                <a:solidFill>
                  <a:schemeClr val="tx1"/>
                </a:solidFill>
                <a:effectLst/>
                <a:latin typeface="+mn-lt"/>
                <a:ea typeface="+mn-ea"/>
                <a:cs typeface="+mn-cs"/>
              </a:rPr>
              <a:t>scott</a:t>
            </a:r>
            <a:r>
              <a:rPr lang="en-US" sz="1200" kern="1200" baseline="0" dirty="0" smtClean="0">
                <a:solidFill>
                  <a:schemeClr val="tx1"/>
                </a:solidFill>
                <a:effectLst/>
                <a:latin typeface="+mn-lt"/>
                <a:ea typeface="+mn-ea"/>
                <a:cs typeface="+mn-cs"/>
              </a:rPr>
              <a:t> it worked) </a:t>
            </a:r>
            <a:r>
              <a:rPr lang="en-US" sz="1200" kern="1200" dirty="0" smtClean="0">
                <a:solidFill>
                  <a:schemeClr val="tx1"/>
                </a:solidFill>
                <a:effectLst/>
                <a:latin typeface="+mn-lt"/>
                <a:ea typeface="+mn-ea"/>
                <a:cs typeface="+mn-cs"/>
              </a:rPr>
              <a:t>and key </a:t>
            </a:r>
            <a:r>
              <a:rPr lang="en-US" sz="1200" b="1" kern="1200" dirty="0" smtClean="0">
                <a:solidFill>
                  <a:schemeClr val="tx1"/>
                </a:solidFill>
                <a:effectLst/>
                <a:latin typeface="+mn-lt"/>
                <a:ea typeface="+mn-ea"/>
                <a:cs typeface="+mn-cs"/>
              </a:rPr>
              <a:t>:danger</a:t>
            </a:r>
            <a:r>
              <a:rPr lang="en-US" sz="1200" b="0" kern="1200" baseline="0" dirty="0" smtClean="0">
                <a:solidFill>
                  <a:schemeClr val="tx1"/>
                </a:solidFill>
                <a:effectLst/>
                <a:latin typeface="+mn-lt"/>
                <a:ea typeface="+mn-ea"/>
                <a:cs typeface="+mn-cs"/>
              </a:rPr>
              <a:t> (with a value of the string, run for it </a:t>
            </a:r>
            <a:r>
              <a:rPr lang="en-US" sz="1200" b="0" kern="1200" baseline="0" dirty="0" err="1" smtClean="0">
                <a:solidFill>
                  <a:schemeClr val="tx1"/>
                </a:solidFill>
                <a:effectLst/>
                <a:latin typeface="+mn-lt"/>
                <a:ea typeface="+mn-ea"/>
                <a:cs typeface="+mn-cs"/>
              </a:rPr>
              <a:t>marty</a:t>
            </a:r>
            <a:r>
              <a:rPr lang="en-US" sz="1200" b="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[[show all green text of the code, all the way to END]]</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…Note:</a:t>
            </a:r>
            <a:r>
              <a:rPr lang="en-US" sz="1200" kern="1200" baseline="0" dirty="0" smtClean="0">
                <a:solidFill>
                  <a:schemeClr val="tx1"/>
                </a:solidFill>
                <a:effectLst/>
                <a:latin typeface="+mn-lt"/>
                <a:ea typeface="+mn-ea"/>
                <a:cs typeface="+mn-cs"/>
              </a:rPr>
              <a:t> In the previous example,</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for the range, 1 to 5, took a block with only one variable, which we called boom</a:t>
            </a:r>
            <a:r>
              <a:rPr lang="en-US" sz="1200" b="1" i="1" kern="1200" dirty="0" smtClean="0">
                <a:solidFill>
                  <a:schemeClr val="tx1"/>
                </a:solidFill>
                <a:effectLst/>
                <a:latin typeface="+mn-lt"/>
                <a:ea typeface="+mn-ea"/>
                <a:cs typeface="+mn-cs"/>
              </a:rPr>
              <a:t> (GO BACK ONE SLIDE</a:t>
            </a:r>
            <a:r>
              <a:rPr lang="en-US" sz="1200" b="1" i="1" kern="1200" baseline="0" dirty="0" smtClean="0">
                <a:solidFill>
                  <a:schemeClr val="tx1"/>
                </a:solidFill>
                <a:effectLst/>
                <a:latin typeface="+mn-lt"/>
                <a:ea typeface="+mn-ea"/>
                <a:cs typeface="+mn-cs"/>
              </a:rPr>
              <a:t> AND THEN RETURN)</a:t>
            </a:r>
            <a:endParaRPr lang="en-US" sz="1200" b="1" i="1"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But here, and in all hashes,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takes two variables, a </a:t>
            </a:r>
            <a:r>
              <a:rPr lang="en-US" sz="1200" i="1" kern="1200" dirty="0" smtClean="0">
                <a:solidFill>
                  <a:schemeClr val="tx1"/>
                </a:solidFill>
                <a:effectLst/>
                <a:latin typeface="+mn-lt"/>
                <a:ea typeface="+mn-ea"/>
                <a:cs typeface="+mn-cs"/>
              </a:rPr>
              <a:t>key</a:t>
            </a:r>
            <a:r>
              <a:rPr lang="en-US" sz="1200" kern="1200" dirty="0" smtClean="0">
                <a:solidFill>
                  <a:schemeClr val="tx1"/>
                </a:solidFill>
                <a:effectLst/>
                <a:latin typeface="+mn-lt"/>
                <a:ea typeface="+mn-ea"/>
                <a:cs typeface="+mn-cs"/>
              </a:rPr>
              <a:t> and a </a:t>
            </a:r>
            <a:r>
              <a:rPr lang="en-US" sz="1200" i="1" kern="1200" dirty="0" smtClean="0">
                <a:solidFill>
                  <a:schemeClr val="tx1"/>
                </a:solidFill>
                <a:effectLst/>
                <a:latin typeface="+mn-lt"/>
                <a:ea typeface="+mn-ea"/>
                <a:cs typeface="+mn-cs"/>
              </a:rPr>
              <a:t>value</a:t>
            </a:r>
            <a:r>
              <a:rPr lang="en-US" sz="1200"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here,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iterates through—or, performs</a:t>
            </a:r>
            <a:r>
              <a:rPr lang="en-US" sz="1200" kern="1200" baseline="0" dirty="0" smtClean="0">
                <a:solidFill>
                  <a:schemeClr val="tx1"/>
                </a:solidFill>
                <a:effectLst/>
                <a:latin typeface="+mn-lt"/>
                <a:ea typeface="+mn-ea"/>
                <a:cs typeface="+mn-cs"/>
              </a:rPr>
              <a:t> an action on--</a:t>
            </a:r>
            <a:r>
              <a:rPr lang="en-US" sz="1200" kern="1200" dirty="0" smtClean="0">
                <a:solidFill>
                  <a:schemeClr val="tx1"/>
                </a:solidFill>
                <a:effectLst/>
                <a:latin typeface="+mn-lt"/>
                <a:ea typeface="+mn-ea"/>
                <a:cs typeface="+mn-cs"/>
              </a:rPr>
              <a:t>the hash one </a:t>
            </a:r>
            <a:r>
              <a:rPr lang="en-US" sz="1200" b="1" kern="1200" dirty="0" smtClean="0">
                <a:solidFill>
                  <a:schemeClr val="tx1"/>
                </a:solidFill>
                <a:effectLst/>
                <a:latin typeface="+mn-lt"/>
                <a:ea typeface="+mn-ea"/>
                <a:cs typeface="+mn-cs"/>
              </a:rPr>
              <a:t>key-value </a:t>
            </a:r>
            <a:r>
              <a:rPr lang="en-US" sz="1200" b="1" i="1" kern="1200" dirty="0" smtClean="0">
                <a:solidFill>
                  <a:schemeClr val="tx1"/>
                </a:solidFill>
                <a:effectLst/>
                <a:latin typeface="+mn-lt"/>
                <a:ea typeface="+mn-ea"/>
                <a:cs typeface="+mn-cs"/>
              </a:rPr>
              <a:t>pair</a:t>
            </a:r>
            <a:r>
              <a:rPr lang="en-US" sz="1200" kern="1200" dirty="0" smtClean="0">
                <a:solidFill>
                  <a:schemeClr val="tx1"/>
                </a:solidFill>
                <a:effectLst/>
                <a:latin typeface="+mn-lt"/>
                <a:ea typeface="+mn-ea"/>
                <a:cs typeface="+mn-cs"/>
              </a:rPr>
              <a:t> at a time…</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and then it</a:t>
            </a:r>
            <a:r>
              <a:rPr lang="en-US" sz="1200" kern="1200" baseline="0" dirty="0" smtClean="0">
                <a:solidFill>
                  <a:schemeClr val="tx1"/>
                </a:solidFill>
                <a:effectLst/>
                <a:latin typeface="+mn-lt"/>
                <a:ea typeface="+mn-ea"/>
                <a:cs typeface="+mn-cs"/>
              </a:rPr>
              <a:t> returns the unmodified array at the end.</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This example also uses the INSPECT method, which returns a string with a literal representation of the object it’s called on.</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the result of this</a:t>
            </a:r>
            <a:r>
              <a:rPr lang="en-US" sz="1200" kern="1200" baseline="0" dirty="0" smtClean="0">
                <a:solidFill>
                  <a:schemeClr val="tx1"/>
                </a:solidFill>
                <a:effectLst/>
                <a:latin typeface="+mn-lt"/>
                <a:ea typeface="+mn-ea"/>
                <a:cs typeface="+mn-cs"/>
              </a:rPr>
              <a:t> operation is that is has printed the strings in red: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“Key, success, has a value of the string, great </a:t>
            </a:r>
            <a:r>
              <a:rPr lang="en-US" sz="1200" kern="1200" baseline="0" dirty="0" err="1" smtClean="0">
                <a:solidFill>
                  <a:schemeClr val="tx1"/>
                </a:solidFill>
                <a:effectLst/>
                <a:latin typeface="+mn-lt"/>
                <a:ea typeface="+mn-ea"/>
                <a:cs typeface="+mn-cs"/>
              </a:rPr>
              <a:t>scott</a:t>
            </a:r>
            <a:r>
              <a:rPr lang="en-US" sz="1200" kern="1200" baseline="0" dirty="0" smtClean="0">
                <a:solidFill>
                  <a:schemeClr val="tx1"/>
                </a:solidFill>
                <a:effectLst/>
                <a:latin typeface="+mn-lt"/>
                <a:ea typeface="+mn-ea"/>
                <a:cs typeface="+mn-cs"/>
              </a:rPr>
              <a:t> it worked” … and “Key, danger, has a value of the string, run for it </a:t>
            </a:r>
            <a:r>
              <a:rPr lang="en-US" sz="1200" kern="1200" baseline="0" dirty="0" err="1" smtClean="0">
                <a:solidFill>
                  <a:schemeClr val="tx1"/>
                </a:solidFill>
                <a:effectLst/>
                <a:latin typeface="+mn-lt"/>
                <a:ea typeface="+mn-ea"/>
                <a:cs typeface="+mn-cs"/>
              </a:rPr>
              <a:t>marty</a:t>
            </a:r>
            <a:r>
              <a:rPr lang="en-US" sz="120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36</a:t>
            </a:fld>
            <a:endParaRPr lang="en-US"/>
          </a:p>
        </p:txBody>
      </p:sp>
    </p:spTree>
    <p:extLst>
      <p:ext uri="{BB962C8B-B14F-4D97-AF65-F5344CB8AC3E}">
        <p14:creationId xmlns:p14="http://schemas.microsoft.com/office/powerpoint/2010/main" val="3695525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37</a:t>
            </a:fld>
            <a:endParaRPr lang="en-US"/>
          </a:p>
        </p:txBody>
      </p:sp>
    </p:spTree>
    <p:extLst>
      <p:ext uri="{BB962C8B-B14F-4D97-AF65-F5344CB8AC3E}">
        <p14:creationId xmlns:p14="http://schemas.microsoft.com/office/powerpoint/2010/main" val="26558291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Objects</a:t>
            </a:r>
            <a:r>
              <a:rPr lang="en-US" baseline="0" dirty="0" smtClean="0"/>
              <a:t> that have iterators are most commonly either NUMBERS,</a:t>
            </a:r>
          </a:p>
          <a:p>
            <a:r>
              <a:rPr lang="en-US" baseline="0" dirty="0" smtClean="0"/>
              <a:t>…As in this example where the object, or number 10, has the iterator of TIMES</a:t>
            </a:r>
          </a:p>
          <a:p>
            <a:r>
              <a:rPr lang="en-US" baseline="0" dirty="0" smtClean="0"/>
              <a:t>…Or here where the object, or number, 1 has the iterator UPTO</a:t>
            </a:r>
          </a:p>
          <a:p>
            <a:endParaRPr lang="en-US" baseline="0" dirty="0" smtClean="0"/>
          </a:p>
          <a:p>
            <a:r>
              <a:rPr lang="en-US" baseline="0" dirty="0" smtClean="0"/>
              <a:t>Or COLLECTIONS, including hashes, arrays, and ranges</a:t>
            </a:r>
          </a:p>
          <a:p>
            <a:r>
              <a:rPr lang="en-US" baseline="0" dirty="0" smtClean="0"/>
              <a:t>… As in this example we saw of a </a:t>
            </a:r>
            <a:r>
              <a:rPr lang="en-US" sz="1200" kern="1200" dirty="0" smtClean="0">
                <a:solidFill>
                  <a:schemeClr val="tx1"/>
                </a:solidFill>
                <a:effectLst/>
                <a:latin typeface="+mn-lt"/>
                <a:ea typeface="+mn-ea"/>
                <a:cs typeface="+mn-cs"/>
              </a:rPr>
              <a:t>hash named </a:t>
            </a:r>
            <a:r>
              <a:rPr lang="en-US" sz="1200" b="1" kern="1200" dirty="0" smtClean="0">
                <a:solidFill>
                  <a:schemeClr val="tx1"/>
                </a:solidFill>
                <a:effectLst/>
                <a:latin typeface="+mn-lt"/>
                <a:ea typeface="+mn-ea"/>
                <a:cs typeface="+mn-cs"/>
              </a:rPr>
              <a:t>flash</a:t>
            </a:r>
            <a:r>
              <a:rPr lang="en-US" sz="1200" b="1" kern="1200" baseline="0" dirty="0" smtClean="0">
                <a:solidFill>
                  <a:schemeClr val="tx1"/>
                </a:solidFill>
                <a:effectLst/>
                <a:latin typeface="+mn-lt"/>
                <a:ea typeface="+mn-ea"/>
                <a:cs typeface="+mn-cs"/>
              </a:rPr>
              <a:t> (to which we already provided values not shown) that responded to the EACH iterator method…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effectLst/>
                <a:latin typeface="+mn-lt"/>
                <a:ea typeface="+mn-ea"/>
                <a:cs typeface="+mn-cs"/>
              </a:rPr>
              <a:t>… or with the array foodorder2 (with values also not shown) that responded to the MAP iterator method</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effectLst/>
                <a:latin typeface="+mn-lt"/>
                <a:ea typeface="+mn-ea"/>
                <a:cs typeface="+mn-cs"/>
              </a:rPr>
              <a:t>… or with the range 1 to 5, which responded to the MAP iterator method</a:t>
            </a:r>
          </a:p>
        </p:txBody>
      </p:sp>
      <p:sp>
        <p:nvSpPr>
          <p:cNvPr id="4" name="Slide Number Placeholder 3"/>
          <p:cNvSpPr>
            <a:spLocks noGrp="1"/>
          </p:cNvSpPr>
          <p:nvPr>
            <p:ph type="sldNum" sz="quarter" idx="10"/>
          </p:nvPr>
        </p:nvSpPr>
        <p:spPr/>
        <p:txBody>
          <a:bodyPr/>
          <a:lstStyle/>
          <a:p>
            <a:fld id="{5CE6CDAF-8FC2-6B49-BF1D-EF6E20AD655A}" type="slidenum">
              <a:rPr lang="en-US" smtClean="0"/>
              <a:t>39</a:t>
            </a:fld>
            <a:endParaRPr lang="en-US"/>
          </a:p>
        </p:txBody>
      </p:sp>
    </p:spTree>
    <p:extLst>
      <p:ext uri="{BB962C8B-B14F-4D97-AF65-F5344CB8AC3E}">
        <p14:creationId xmlns:p14="http://schemas.microsoft.com/office/powerpoint/2010/main" val="32345084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that’s all for today. </a:t>
            </a: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40</a:t>
            </a:fld>
            <a:endParaRPr lang="en-US"/>
          </a:p>
        </p:txBody>
      </p:sp>
    </p:spTree>
    <p:extLst>
      <p:ext uri="{BB962C8B-B14F-4D97-AF65-F5344CB8AC3E}">
        <p14:creationId xmlns:p14="http://schemas.microsoft.com/office/powerpoint/2010/main" val="1874025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Ruby, there are two kinds</a:t>
            </a:r>
            <a:r>
              <a:rPr lang="en-US" sz="1200" kern="1200" baseline="0" dirty="0" smtClean="0">
                <a:solidFill>
                  <a:schemeClr val="tx1"/>
                </a:solidFill>
                <a:effectLst/>
                <a:latin typeface="+mn-lt"/>
                <a:ea typeface="+mn-ea"/>
                <a:cs typeface="+mn-cs"/>
              </a:rPr>
              <a:t> of </a:t>
            </a:r>
            <a:r>
              <a:rPr lang="en-US" sz="1200" kern="1200" dirty="0" smtClean="0">
                <a:solidFill>
                  <a:schemeClr val="tx1"/>
                </a:solidFill>
                <a:effectLst/>
                <a:latin typeface="+mn-lt"/>
                <a:ea typeface="+mn-ea"/>
                <a:cs typeface="+mn-cs"/>
              </a:rPr>
              <a:t>numbers:</a:t>
            </a:r>
            <a:r>
              <a:rPr lang="en-US" sz="1200" kern="1200" baseline="0" dirty="0" smtClean="0">
                <a:solidFill>
                  <a:schemeClr val="tx1"/>
                </a:solidFill>
                <a:effectLst/>
                <a:latin typeface="+mn-lt"/>
                <a:ea typeface="+mn-ea"/>
                <a:cs typeface="+mn-cs"/>
              </a:rPr>
              <a:t> Integers and </a:t>
            </a:r>
            <a:r>
              <a:rPr lang="en-US" sz="1200" u="sng" kern="1200" dirty="0" smtClean="0">
                <a:solidFill>
                  <a:schemeClr val="tx1"/>
                </a:solidFill>
                <a:effectLst/>
                <a:latin typeface="+mn-lt"/>
                <a:ea typeface="+mn-ea"/>
                <a:cs typeface="+mn-cs"/>
              </a:rPr>
              <a:t>floating-point numbers or, more simply, floats</a:t>
            </a:r>
            <a:r>
              <a:rPr lang="en-US" sz="1200" u="none" kern="1200" dirty="0" smtClean="0">
                <a:solidFill>
                  <a:schemeClr val="tx1"/>
                </a:solidFill>
                <a:effectLst/>
                <a:latin typeface="+mn-lt"/>
                <a:ea typeface="+mn-ea"/>
                <a:cs typeface="+mn-cs"/>
              </a:rPr>
              <a:t> </a:t>
            </a:r>
          </a:p>
          <a:p>
            <a:endParaRPr lang="en-US" sz="1200" u="none"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Integers</a:t>
            </a:r>
            <a:r>
              <a:rPr lang="en-US" sz="1200" u="none" kern="1200" baseline="0" dirty="0" smtClean="0">
                <a:solidFill>
                  <a:schemeClr val="tx1"/>
                </a:solidFill>
                <a:effectLst/>
                <a:latin typeface="+mn-lt"/>
                <a:ea typeface="+mn-ea"/>
                <a:cs typeface="+mn-cs"/>
              </a:rPr>
              <a:t> are n</a:t>
            </a:r>
            <a:r>
              <a:rPr lang="en-US" sz="1200" u="none" kern="1200" dirty="0" smtClean="0">
                <a:solidFill>
                  <a:schemeClr val="tx1"/>
                </a:solidFill>
                <a:effectLst/>
                <a:latin typeface="+mn-lt"/>
                <a:ea typeface="+mn-ea"/>
                <a:cs typeface="+mn-cs"/>
              </a:rPr>
              <a:t>umbers</a:t>
            </a:r>
            <a:r>
              <a:rPr lang="en-US" sz="1200" kern="1200" dirty="0" smtClean="0">
                <a:solidFill>
                  <a:schemeClr val="tx1"/>
                </a:solidFill>
                <a:effectLst/>
                <a:latin typeface="+mn-lt"/>
                <a:ea typeface="+mn-ea"/>
                <a:cs typeface="+mn-cs"/>
              </a:rPr>
              <a:t> without decimal points. They are just a sequence of digits</a:t>
            </a:r>
            <a:r>
              <a:rPr lang="en-US" sz="1200" kern="1200" baseline="0" dirty="0" smtClean="0">
                <a:solidFill>
                  <a:schemeClr val="tx1"/>
                </a:solidFill>
                <a:effectLst/>
                <a:latin typeface="+mn-lt"/>
                <a:ea typeface="+mn-ea"/>
                <a:cs typeface="+mn-cs"/>
              </a:rPr>
              <a:t> like 0, 88, etc. </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Floats</a:t>
            </a:r>
            <a:r>
              <a:rPr lang="en-US" sz="1200" kern="1200" dirty="0" smtClean="0">
                <a:solidFill>
                  <a:schemeClr val="tx1"/>
                </a:solidFill>
                <a:effectLst/>
                <a:latin typeface="+mn-lt"/>
                <a:ea typeface="+mn-ea"/>
                <a:cs typeface="+mn-cs"/>
              </a:rPr>
              <a:t> are numbers WITH decimal points (you must place at least one digit before the decimal point). </a:t>
            </a: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4</a:t>
            </a:fld>
            <a:endParaRPr lang="en-US"/>
          </a:p>
        </p:txBody>
      </p:sp>
    </p:spTree>
    <p:extLst>
      <p:ext uri="{BB962C8B-B14F-4D97-AF65-F5344CB8AC3E}">
        <p14:creationId xmlns:p14="http://schemas.microsoft.com/office/powerpoint/2010/main" val="1548419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the numbers exercise, we’ll do some simple math.</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print statement allows us to run all four lines at once but separately so it doesn’t think it’s all part of the same code block—in which case it would only return the last statement it evaluates.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percent sign is called the MODULO operator, which shows the remainder when the first number is divided by the second number. So 4 is the remainder of 88 / 6</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5</a:t>
            </a:fld>
            <a:endParaRPr lang="en-US"/>
          </a:p>
        </p:txBody>
      </p:sp>
    </p:spTree>
    <p:extLst>
      <p:ext uri="{BB962C8B-B14F-4D97-AF65-F5344CB8AC3E}">
        <p14:creationId xmlns:p14="http://schemas.microsoft.com/office/powerpoint/2010/main" val="4081549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Strings are characters inside quotes.</a:t>
            </a:r>
          </a:p>
          <a:p>
            <a:endParaRPr lang="en-US" dirty="0" smtClean="0"/>
          </a:p>
          <a:p>
            <a:r>
              <a:rPr lang="en-US" dirty="0" smtClean="0"/>
              <a:t>Note that I used double quotes in the first and second strings</a:t>
            </a:r>
            <a:r>
              <a:rPr lang="en-US" baseline="0" dirty="0" smtClean="0"/>
              <a:t> because I used a single quote </a:t>
            </a: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6</a:t>
            </a:fld>
            <a:endParaRPr lang="en-US"/>
          </a:p>
        </p:txBody>
      </p:sp>
    </p:spTree>
    <p:extLst>
      <p:ext uri="{BB962C8B-B14F-4D97-AF65-F5344CB8AC3E}">
        <p14:creationId xmlns:p14="http://schemas.microsoft.com/office/powerpoint/2010/main" val="1009439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exploring</a:t>
            </a:r>
            <a:r>
              <a:rPr lang="en-US" baseline="0" dirty="0" smtClean="0"/>
              <a:t> strings by typing, in quotes, “I’m George [note that there is a space after the period and before the second quote]” and then press enter.</a:t>
            </a:r>
          </a:p>
          <a:p>
            <a:endParaRPr lang="en-US" baseline="0" dirty="0" smtClean="0"/>
          </a:p>
          <a:p>
            <a:r>
              <a:rPr lang="en-US" baseline="0" dirty="0" smtClean="0"/>
              <a:t>Then type in “George McFly.” and press enter.</a:t>
            </a:r>
          </a:p>
          <a:p>
            <a:endParaRPr lang="en-US" baseline="0" dirty="0" smtClean="0"/>
          </a:p>
          <a:p>
            <a:r>
              <a:rPr lang="en-US" baseline="0" dirty="0" smtClean="0"/>
              <a:t>Then let’s concatenate (or, join) those literal strings using the plus sign operator. Note that, again, we need the space after the period in the first string.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7</a:t>
            </a:fld>
            <a:endParaRPr lang="en-US"/>
          </a:p>
        </p:txBody>
      </p:sp>
    </p:spTree>
    <p:extLst>
      <p:ext uri="{BB962C8B-B14F-4D97-AF65-F5344CB8AC3E}">
        <p14:creationId xmlns:p14="http://schemas.microsoft.com/office/powerpoint/2010/main" val="3675787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we can build up the same string using interpolation, through the special syntax of the hash sign and curly braces. </a:t>
            </a:r>
          </a:p>
          <a:p>
            <a:endParaRPr lang="en-US" baseline="0" dirty="0" smtClean="0"/>
          </a:p>
          <a:p>
            <a:r>
              <a:rPr lang="en-US" baseline="0" dirty="0" smtClean="0"/>
              <a:t>This way we can assign values to any variable that we want to make up, in case we want to use that variable over and over inside an app without having to explain to Ruby what it is each time. Ruby will remember it for us. </a:t>
            </a:r>
          </a:p>
          <a:p>
            <a:r>
              <a:rPr lang="en-US" baseline="0" dirty="0" smtClean="0"/>
              <a:t>______</a:t>
            </a:r>
          </a:p>
          <a:p>
            <a:endParaRPr lang="en-US" baseline="0" dirty="0" smtClean="0"/>
          </a:p>
          <a:p>
            <a:r>
              <a:rPr lang="en-US" baseline="0" dirty="0" smtClean="0"/>
              <a:t>One of the ways this concept is used is when you log into a site like Amazon and it says “Hello, Erin” in the top corner and then your name appears again when you go to check out, etc. </a:t>
            </a:r>
          </a:p>
          <a:p>
            <a:endParaRPr lang="en-US" baseline="0" dirty="0" smtClean="0"/>
          </a:p>
        </p:txBody>
      </p:sp>
      <p:sp>
        <p:nvSpPr>
          <p:cNvPr id="4" name="Slide Number Placeholder 3"/>
          <p:cNvSpPr>
            <a:spLocks noGrp="1"/>
          </p:cNvSpPr>
          <p:nvPr>
            <p:ph type="sldNum" sz="quarter" idx="10"/>
          </p:nvPr>
        </p:nvSpPr>
        <p:spPr/>
        <p:txBody>
          <a:bodyPr/>
          <a:lstStyle/>
          <a:p>
            <a:fld id="{5CE6CDAF-8FC2-6B49-BF1D-EF6E20AD655A}" type="slidenum">
              <a:rPr lang="en-US" smtClean="0"/>
              <a:t>8</a:t>
            </a:fld>
            <a:endParaRPr lang="en-US"/>
          </a:p>
        </p:txBody>
      </p:sp>
    </p:spTree>
    <p:extLst>
      <p:ext uri="{BB962C8B-B14F-4D97-AF65-F5344CB8AC3E}">
        <p14:creationId xmlns:p14="http://schemas.microsoft.com/office/powerpoint/2010/main" val="11490118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We can also assign a value to George’s last name with the variable last_name. </a:t>
            </a:r>
          </a:p>
          <a:p>
            <a:endParaRPr lang="en-US" baseline="0" dirty="0" smtClean="0"/>
          </a:p>
          <a:p>
            <a:r>
              <a:rPr lang="en-US" baseline="0" dirty="0" smtClean="0"/>
              <a:t>First, we tell Ruby what the value of the variable last_name is (in this case, McFly).</a:t>
            </a:r>
          </a:p>
          <a:p>
            <a:endParaRPr lang="en-US" baseline="0" dirty="0" smtClean="0"/>
          </a:p>
          <a:p>
            <a:r>
              <a:rPr lang="en-US" baseline="0" dirty="0" smtClean="0"/>
              <a:t>Then we interpolate the variable first_name and last_name into the string, “I’m first name. First name last name.” or … [[reveal result]] “I’m George. George McFly.”</a:t>
            </a:r>
          </a:p>
          <a:p>
            <a:endParaRPr lang="en-US" baseline="0" dirty="0" smtClean="0"/>
          </a:p>
          <a:p>
            <a:r>
              <a:rPr lang="en-US" baseline="0" dirty="0" smtClean="0"/>
              <a:t>Another quick note: Ruby supports both single quoted and double quoted strings, but interpolation requires double-quoted strings. If you were to use single quotes then it would return the special character combination instead of its value.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9</a:t>
            </a:fld>
            <a:endParaRPr lang="en-US"/>
          </a:p>
        </p:txBody>
      </p:sp>
    </p:spTree>
    <p:extLst>
      <p:ext uri="{BB962C8B-B14F-4D97-AF65-F5344CB8AC3E}">
        <p14:creationId xmlns:p14="http://schemas.microsoft.com/office/powerpoint/2010/main" val="741076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fld id="{7D0065BE-0657-4A47-90AD-C21C55E16B19}" type="datetime4">
              <a:rPr lang="en-US" smtClean="0"/>
              <a:pPr/>
              <a:t>April 13, 2016</a:t>
            </a:fld>
            <a:endParaRPr lang="en-US"/>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fld id="{62B1B13E-D5AF-485E-81A1-82A140076526}" type="datetime4">
              <a:rPr lang="en-US" smtClean="0"/>
              <a:pPr/>
              <a:t>April 13, 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TextBox 7"/>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1EFB012D-77A1-44B0-BB26-329BA1EE55C9}" type="datetime4">
              <a:rPr lang="en-US" smtClean="0"/>
              <a:pPr/>
              <a:t>April 13, 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54ED01-E2A0-4C1E-8E21-014B99041579}"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fld id="{94B7499E-3031-413E-B01E-B94970708CAA}" type="datetime4">
              <a:rPr lang="en-US" smtClean="0"/>
              <a:pPr/>
              <a:t>April 13, 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54ED01-E2A0-4C1E-8E21-014B99041579}"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smtClean="0"/>
              <a:t>Click to edit Master title style</a:t>
            </a:r>
            <a:endParaRPr dirty="0"/>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381093" y="3733800"/>
            <a:ext cx="325526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DC7EAB0C-2220-4D0E-A0DD-DB7FA0F742F4}" type="datetime4">
              <a:rPr lang="en-US" smtClean="0"/>
              <a:pPr/>
              <a:t>April 13, 2016</a:t>
            </a:fld>
            <a:endParaRPr lang="en-US"/>
          </a:p>
        </p:txBody>
      </p:sp>
      <p:sp>
        <p:nvSpPr>
          <p:cNvPr id="6" name="Footer Placeholder 5"/>
          <p:cNvSpPr>
            <a:spLocks noGrp="1"/>
          </p:cNvSpPr>
          <p:nvPr>
            <p:ph type="ftr" sz="quarter" idx="11"/>
          </p:nvPr>
        </p:nvSpPr>
        <p:spPr>
          <a:xfrm>
            <a:off x="3859305" y="6423585"/>
            <a:ext cx="3316941" cy="365125"/>
          </a:xfrm>
        </p:spPr>
        <p:txBody>
          <a:bodyPr/>
          <a:lstStyle/>
          <a:p>
            <a:endParaRPr lang="en-US" dirty="0"/>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169404" y="3995737"/>
            <a:ext cx="3898272"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E3416D63-31BF-4B94-B6C5-E20B2C63F515}" type="datetime4">
              <a:rPr lang="en-US" smtClean="0"/>
              <a:pPr/>
              <a:t>April 13, 2016</a:t>
            </a:fld>
            <a:endParaRPr lang="en-US"/>
          </a:p>
        </p:txBody>
      </p:sp>
      <p:sp>
        <p:nvSpPr>
          <p:cNvPr id="6" name="Footer Placeholder 5"/>
          <p:cNvSpPr>
            <a:spLocks noGrp="1"/>
          </p:cNvSpPr>
          <p:nvPr>
            <p:ph type="ftr" sz="quarter" idx="11"/>
          </p:nvPr>
        </p:nvSpPr>
        <p:spPr>
          <a:xfrm>
            <a:off x="4191000" y="6423585"/>
            <a:ext cx="3005138" cy="365125"/>
          </a:xfrm>
        </p:spPr>
        <p:txBody>
          <a:bodyPr/>
          <a:lstStyle/>
          <a:p>
            <a:endParaRPr lang="en-US"/>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a:p>
        </p:txBody>
      </p:sp>
      <p:sp>
        <p:nvSpPr>
          <p:cNvPr id="10" name="TextBox 9"/>
          <p:cNvSpPr txBox="1"/>
          <p:nvPr/>
        </p:nvSpPr>
        <p:spPr>
          <a:xfrm>
            <a:off x="3990110"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B1B13E-D5AF-485E-81A1-82A140076526}" type="datetime4">
              <a:rPr lang="en-US" smtClean="0"/>
              <a:pPr/>
              <a:t>April 13, 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327212" y="4632792"/>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fld id="{62B1B13E-D5AF-485E-81A1-82A140076526}" type="datetime4">
              <a:rPr lang="en-US" smtClean="0"/>
              <a:pPr/>
              <a:t>April 13, 2016</a:t>
            </a:fld>
            <a:endParaRPr lang="en-US" dirty="0"/>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smtClean="0"/>
              <a:t>Drag picture to placeholder or click icon to add</a:t>
            </a:r>
            <a:endParaRPr/>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smtClean="0"/>
              <a:t>Drag picture to placeholder or click icon to add</a:t>
            </a:r>
            <a:endParaRPr/>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fld id="{62B1B13E-D5AF-485E-81A1-82A140076526}" type="datetime4">
              <a:rPr lang="en-US" smtClean="0"/>
              <a:pPr/>
              <a:t>April 13, 2016</a:t>
            </a:fld>
            <a:endParaRPr lang="en-US" dirty="0"/>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smtClean="0"/>
              <a:t>Drag picture to placeholder or click icon to add</a:t>
            </a:r>
            <a:endParaRPr/>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smtClean="0"/>
              <a:t>Drag picture to placeholder or click icon to add</a:t>
            </a:r>
            <a:endParaRPr/>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smtClean="0"/>
              <a:t>Drag picture to placeholder or click icon to add</a:t>
            </a:r>
            <a:endParaRPr/>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953000" y="3995737"/>
            <a:ext cx="3108960"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62B1B13E-D5AF-485E-81A1-82A140076526}" type="datetime4">
              <a:rPr lang="en-US" smtClean="0"/>
              <a:pPr/>
              <a:t>April 13, 2016</a:t>
            </a:fld>
            <a:endParaRPr lang="en-US" dirty="0"/>
          </a:p>
        </p:txBody>
      </p:sp>
      <p:sp>
        <p:nvSpPr>
          <p:cNvPr id="6" name="Footer Placeholder 5"/>
          <p:cNvSpPr>
            <a:spLocks noGrp="1"/>
          </p:cNvSpPr>
          <p:nvPr>
            <p:ph type="ftr" sz="quarter" idx="11"/>
          </p:nvPr>
        </p:nvSpPr>
        <p:spPr>
          <a:xfrm>
            <a:off x="4191000" y="6423585"/>
            <a:ext cx="3005138" cy="365125"/>
          </a:xfrm>
        </p:spPr>
        <p:txBody>
          <a:body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10" name="TextBox 9"/>
          <p:cNvSpPr txBox="1"/>
          <p:nvPr/>
        </p:nvSpPr>
        <p:spPr>
          <a:xfrm>
            <a:off x="4750361"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smtClean="0"/>
              <a:t>Drag picture to placeholder or click icon to add</a:t>
            </a:r>
            <a:endParaRPr/>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smtClean="0"/>
              <a:t>Drag picture to placeholder or click icon to add</a:t>
            </a:r>
            <a:endParaRPr/>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A16C3AA4-67BE-44F7-809A-3582401494AF}" type="datetime4">
              <a:rPr lang="en-US" smtClean="0"/>
              <a:pPr/>
              <a:t>April 13, 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D47BB8AF-C16A-4836-A92D-61834B5F0BA5}" type="datetime4">
              <a:rPr lang="en-US" smtClean="0"/>
              <a:pPr/>
              <a:t>April 13, 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25172EEB-1769-4776-AD69-E7C1260563EB}" type="datetime4">
              <a:rPr lang="en-US" smtClean="0"/>
              <a:pPr/>
              <a:t>April 13, 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a:p>
        </p:txBody>
      </p:sp>
      <p:sp>
        <p:nvSpPr>
          <p:cNvPr id="9" name="TextBox 8"/>
          <p:cNvSpPr txBox="1"/>
          <p:nvPr/>
        </p:nvSpPr>
        <p:spPr>
          <a:xfrm rot="16200000">
            <a:off x="8593111" y="561668"/>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8474" y="134471"/>
            <a:ext cx="7556313" cy="995082"/>
          </a:xfrm>
        </p:spPr>
        <p:txBody>
          <a:bodyPr anchor="b" anchorCtr="0"/>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2B1B13E-D5AF-485E-81A1-82A140076526}" type="datetime4">
              <a:rPr lang="en-US" smtClean="0"/>
              <a:pPr/>
              <a:t>April 13, 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dirty="0"/>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text styles</a:t>
            </a:r>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fld id="{62B1B13E-D5AF-485E-81A1-82A140076526}" type="datetime4">
              <a:rPr lang="en-US" smtClean="0"/>
              <a:pPr/>
              <a:t>April 13, 2016</a:t>
            </a:fld>
            <a:endParaRPr lang="en-US" dirty="0"/>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dirty="0"/>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smtClean="0"/>
              <a:t>Drag picture to placeholder or click icon to add</a:t>
            </a:r>
            <a:endParaRPr/>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smtClean="0"/>
              <a:t>Drag picture to placeholder or click icon to add</a:t>
            </a:r>
            <a:endParaRPr/>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spcBef>
                <a:spcPts val="600"/>
              </a:spcBef>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smtClean="0"/>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fld id="{647D2193-4505-4A75-99BB-880C6989A757}" type="datetime4">
              <a:rPr lang="en-US" smtClean="0"/>
              <a:pPr/>
              <a:t>April 13, 2016</a:t>
            </a:fld>
            <a:endParaRPr lang="en-US"/>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a:xfrm>
            <a:off x="8305800" y="6248774"/>
            <a:ext cx="554038" cy="365125"/>
          </a:xfrm>
        </p:spPr>
        <p:txBody>
          <a:bodyPr/>
          <a:lstStyle/>
          <a:p>
            <a:fld id="{2754ED01-E2A0-4C1E-8E21-014B99041579}" type="slidenum">
              <a:rPr lang="en-US" smtClean="0"/>
              <a:pPr/>
              <a:t>‹#›</a:t>
            </a:fld>
            <a:endParaRPr lang="en-US"/>
          </a:p>
        </p:txBody>
      </p:sp>
      <p:sp>
        <p:nvSpPr>
          <p:cNvPr id="8" name="TextBox 7"/>
          <p:cNvSpPr txBox="1"/>
          <p:nvPr/>
        </p:nvSpPr>
        <p:spPr>
          <a:xfrm>
            <a:off x="2003612" y="3110754"/>
            <a:ext cx="260909" cy="615553"/>
          </a:xfrm>
          <a:prstGeom prst="rect">
            <a:avLst/>
          </a:prstGeom>
          <a:noFill/>
        </p:spPr>
        <p:txBody>
          <a:bodyPr wrap="square" lIns="0" tIns="0" rIns="0" bIns="0" rtlCol="0">
            <a:spAutoFit/>
          </a:bodyPr>
          <a:lstStyle/>
          <a:p>
            <a:r>
              <a:rPr sz="4000" b="1">
                <a:solidFill>
                  <a:schemeClr val="accent1">
                    <a:lumMod val="60000"/>
                    <a:lumOff val="40000"/>
                  </a:schemeClr>
                </a:solidFill>
              </a:rPr>
              <a:t>+</a:t>
            </a: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113A18F4-33C3-445B-924C-31108C51719C}" type="datetime4">
              <a:rPr lang="en-US" smtClean="0"/>
              <a:pPr/>
              <a:t>April 13, 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TextBox 11"/>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3AF7543A-E259-478F-9E0D-57BA40E442B7}" type="datetime4">
              <a:rPr lang="en-US" smtClean="0"/>
              <a:pPr/>
              <a:t>April 13, 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54ED01-E2A0-4C1E-8E21-014B99041579}" type="slidenum">
              <a:rPr lang="en-US" smtClean="0"/>
              <a:pPr/>
              <a:t>‹#›</a:t>
            </a:fld>
            <a:endParaRPr lang="en-US"/>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62B1B13E-D5AF-485E-81A1-82A140076526}" type="datetime4">
              <a:rPr lang="en-US" smtClean="0"/>
              <a:pPr/>
              <a:t>April 13, 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Slide Number Placeholder 6"/>
          <p:cNvSpPr>
            <a:spLocks noGrp="1"/>
          </p:cNvSpPr>
          <p:nvPr>
            <p:ph type="sldNum" sz="quarter" idx="12"/>
          </p:nvPr>
        </p:nvSpPr>
        <p:spPr>
          <a:xfrm>
            <a:off x="8305800" y="242234"/>
            <a:ext cx="554038" cy="365125"/>
          </a:xfrm>
        </p:spPr>
        <p:txBody>
          <a:bodyPr/>
          <a:lstStyle/>
          <a:p>
            <a:fld id="{2754ED01-E2A0-4C1E-8E21-014B99041579}" type="slidenum">
              <a:rPr lang="en-US" smtClean="0"/>
              <a:pPr/>
              <a:t>‹#›</a:t>
            </a:fld>
            <a:endParaRPr lang="en-US" dirty="0"/>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62B1B13E-D5AF-485E-81A1-82A140076526}" type="datetime4">
              <a:rPr lang="en-US" smtClean="0"/>
              <a:pPr/>
              <a:t>April 13, 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smtClean="0"/>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fld id="{62B1B13E-D5AF-485E-81A1-82A140076526}" type="datetime4">
              <a:rPr lang="en-US" smtClean="0"/>
              <a:pPr/>
              <a:t>April 13, 2016</a:t>
            </a:fld>
            <a:endParaRPr lang="en-US" dirty="0"/>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2754ED01-E2A0-4C1E-8E21-014B99041579}"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hf sldNum="0" hdr="0" ft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4540011" y="5820162"/>
            <a:ext cx="4603989" cy="646331"/>
          </a:xfrm>
          <a:prstGeom prst="rect">
            <a:avLst/>
          </a:prstGeom>
          <a:noFill/>
        </p:spPr>
        <p:txBody>
          <a:bodyPr wrap="square" rtlCol="0">
            <a:spAutoFit/>
          </a:bodyPr>
          <a:lstStyle/>
          <a:p>
            <a:r>
              <a:rPr lang="en-US" dirty="0" err="1" smtClean="0">
                <a:solidFill>
                  <a:schemeClr val="bg2"/>
                </a:solidFill>
              </a:rPr>
              <a:t>Wifi</a:t>
            </a:r>
            <a:r>
              <a:rPr lang="en-US" dirty="0" smtClean="0">
                <a:solidFill>
                  <a:schemeClr val="bg2"/>
                </a:solidFill>
              </a:rPr>
              <a:t>: </a:t>
            </a:r>
          </a:p>
          <a:p>
            <a:r>
              <a:rPr lang="en-US" dirty="0" smtClean="0">
                <a:solidFill>
                  <a:schemeClr val="bg2"/>
                </a:solidFill>
              </a:rPr>
              <a:t>Password</a:t>
            </a:r>
            <a:r>
              <a:rPr lang="en-US" smtClean="0">
                <a:solidFill>
                  <a:schemeClr val="bg2"/>
                </a:solidFill>
              </a:rPr>
              <a:t>: </a:t>
            </a:r>
            <a:endParaRPr lang="en-US" dirty="0" smtClean="0">
              <a:solidFill>
                <a:schemeClr val="bg2"/>
              </a:solidFill>
            </a:endParaRPr>
          </a:p>
        </p:txBody>
      </p:sp>
      <p:sp>
        <p:nvSpPr>
          <p:cNvPr id="4" name="Title 3"/>
          <p:cNvSpPr>
            <a:spLocks noGrp="1"/>
          </p:cNvSpPr>
          <p:nvPr>
            <p:ph type="ctrTitle"/>
          </p:nvPr>
        </p:nvSpPr>
        <p:spPr>
          <a:xfrm>
            <a:off x="4540011" y="4624668"/>
            <a:ext cx="4299189" cy="933450"/>
          </a:xfrm>
        </p:spPr>
        <p:txBody>
          <a:bodyPr>
            <a:normAutofit fontScale="90000"/>
          </a:bodyPr>
          <a:lstStyle/>
          <a:p>
            <a:r>
              <a:rPr lang="en-US" dirty="0" smtClean="0"/>
              <a:t>Ruby Fundamentals</a:t>
            </a:r>
            <a:br>
              <a:rPr lang="en-US" dirty="0" smtClean="0"/>
            </a:br>
            <a:r>
              <a:rPr lang="en-US" dirty="0" smtClean="0"/>
              <a:t>with a focus on blocks</a:t>
            </a:r>
            <a:endParaRPr lang="en-US" dirty="0"/>
          </a:p>
        </p:txBody>
      </p:sp>
    </p:spTree>
    <p:extLst>
      <p:ext uri="{BB962C8B-B14F-4D97-AF65-F5344CB8AC3E}">
        <p14:creationId xmlns:p14="http://schemas.microsoft.com/office/powerpoint/2010/main" val="412727400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r>
              <a:rPr lang="en-US" dirty="0" smtClean="0"/>
              <a:t/>
            </a:r>
            <a:br>
              <a:rPr lang="en-US" dirty="0" smtClean="0"/>
            </a:br>
            <a:r>
              <a:rPr lang="en-US" dirty="0" smtClean="0">
                <a:solidFill>
                  <a:srgbClr val="00BFC3"/>
                </a:solidFill>
              </a:rPr>
              <a:t>Objects and Message-passing</a:t>
            </a:r>
            <a:endParaRPr lang="en-US" dirty="0">
              <a:solidFill>
                <a:srgbClr val="00BFC3"/>
              </a:solidFill>
            </a:endParaRPr>
          </a:p>
        </p:txBody>
      </p:sp>
      <p:sp>
        <p:nvSpPr>
          <p:cNvPr id="3" name="Content Placeholder 2"/>
          <p:cNvSpPr>
            <a:spLocks noGrp="1"/>
          </p:cNvSpPr>
          <p:nvPr>
            <p:ph idx="1"/>
          </p:nvPr>
        </p:nvSpPr>
        <p:spPr>
          <a:xfrm>
            <a:off x="709223" y="2032720"/>
            <a:ext cx="7520940" cy="3766077"/>
          </a:xfrm>
        </p:spPr>
        <p:txBody>
          <a:bodyPr anchor="ctr">
            <a:normAutofit fontScale="92500" lnSpcReduction="10000"/>
          </a:bodyPr>
          <a:lstStyle/>
          <a:p>
            <a:pPr marL="0" indent="0">
              <a:buNone/>
            </a:pPr>
            <a:r>
              <a:rPr lang="en-US" sz="2400" dirty="0" smtClean="0"/>
              <a:t>Everything in Ruby is an object, including strings.</a:t>
            </a:r>
          </a:p>
          <a:p>
            <a:pPr marL="0" indent="0">
              <a:buNone/>
            </a:pPr>
            <a:endParaRPr lang="en-US" sz="2400" dirty="0" smtClean="0"/>
          </a:p>
          <a:p>
            <a:pPr marL="0" indent="0">
              <a:buNone/>
            </a:pPr>
            <a:r>
              <a:rPr lang="en-US" sz="2400" dirty="0" smtClean="0"/>
              <a:t>Objects respond to messages.</a:t>
            </a:r>
          </a:p>
          <a:p>
            <a:pPr marL="0" indent="0">
              <a:buNone/>
            </a:pPr>
            <a:endParaRPr lang="en-US" sz="2400" dirty="0"/>
          </a:p>
          <a:p>
            <a:pPr marL="0" indent="0">
              <a:buNone/>
            </a:pPr>
            <a:r>
              <a:rPr lang="en-US" sz="2400" dirty="0" smtClean="0"/>
              <a:t>Example: </a:t>
            </a:r>
          </a:p>
          <a:p>
            <a:pPr marL="0" indent="0">
              <a:buNone/>
            </a:pPr>
            <a:r>
              <a:rPr lang="en-US" sz="2400" dirty="0">
                <a:solidFill>
                  <a:srgbClr val="008000"/>
                </a:solidFill>
                <a:latin typeface="Courier"/>
                <a:cs typeface="Courier"/>
              </a:rPr>
              <a:t>"flux </a:t>
            </a:r>
            <a:r>
              <a:rPr lang="en-US" sz="2400" dirty="0" err="1">
                <a:solidFill>
                  <a:srgbClr val="008000"/>
                </a:solidFill>
                <a:latin typeface="Courier"/>
                <a:cs typeface="Courier"/>
              </a:rPr>
              <a:t>capacitor".</a:t>
            </a:r>
            <a:r>
              <a:rPr lang="en-US" sz="2400" dirty="0" err="1" smtClean="0">
                <a:solidFill>
                  <a:srgbClr val="008000"/>
                </a:solidFill>
                <a:latin typeface="Courier"/>
                <a:cs typeface="Courier"/>
              </a:rPr>
              <a:t>length</a:t>
            </a:r>
            <a:endParaRPr lang="en-US" sz="2400" dirty="0" smtClean="0">
              <a:solidFill>
                <a:srgbClr val="008000"/>
              </a:solidFill>
              <a:latin typeface="Courier"/>
              <a:cs typeface="Courier"/>
            </a:endParaRPr>
          </a:p>
          <a:p>
            <a:pPr marL="0" indent="0">
              <a:buNone/>
            </a:pPr>
            <a:r>
              <a:rPr lang="en-US" sz="2400" dirty="0" smtClean="0">
                <a:solidFill>
                  <a:srgbClr val="FF6600"/>
                </a:solidFill>
                <a:latin typeface="Courier"/>
                <a:cs typeface="Courier"/>
              </a:rPr>
              <a:t>=&gt; 14</a:t>
            </a:r>
            <a:endParaRPr lang="en-US" sz="2400" dirty="0" smtClean="0"/>
          </a:p>
        </p:txBody>
      </p:sp>
    </p:spTree>
    <p:extLst>
      <p:ext uri="{BB962C8B-B14F-4D97-AF65-F5344CB8AC3E}">
        <p14:creationId xmlns:p14="http://schemas.microsoft.com/office/powerpoint/2010/main" val="5863800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rgbClr val="00BFC3"/>
                </a:solidFill>
              </a:rPr>
              <a:t>Objects and Message-passing</a:t>
            </a:r>
          </a:p>
        </p:txBody>
      </p:sp>
      <p:sp>
        <p:nvSpPr>
          <p:cNvPr id="3" name="Content Placeholder 2"/>
          <p:cNvSpPr>
            <a:spLocks noGrp="1"/>
          </p:cNvSpPr>
          <p:nvPr>
            <p:ph idx="1"/>
          </p:nvPr>
        </p:nvSpPr>
        <p:spPr/>
        <p:txBody>
          <a:bodyPr>
            <a:normAutofit lnSpcReduction="10000"/>
          </a:bodyPr>
          <a:lstStyle/>
          <a:p>
            <a:pPr marL="0" indent="0">
              <a:spcBef>
                <a:spcPts val="1200"/>
              </a:spcBef>
              <a:buNone/>
            </a:pPr>
            <a:r>
              <a:rPr lang="en-US" sz="2000" dirty="0"/>
              <a:t>M</a:t>
            </a:r>
            <a:r>
              <a:rPr lang="en-US" sz="2000" dirty="0" smtClean="0"/>
              <a:t>essages passed to objects are METHODS.</a:t>
            </a:r>
          </a:p>
          <a:p>
            <a:pPr marL="0" indent="0">
              <a:spcBef>
                <a:spcPts val="1200"/>
              </a:spcBef>
              <a:buNone/>
            </a:pPr>
            <a:endParaRPr lang="en-US" sz="2000" dirty="0" smtClean="0"/>
          </a:p>
          <a:p>
            <a:pPr marL="0" indent="0">
              <a:spcBef>
                <a:spcPts val="1200"/>
              </a:spcBef>
              <a:buNone/>
            </a:pPr>
            <a:r>
              <a:rPr lang="en-US" sz="2000" dirty="0" smtClean="0">
                <a:latin typeface="Courier"/>
                <a:cs typeface="Courier"/>
              </a:rPr>
              <a:t>.empty? </a:t>
            </a:r>
            <a:r>
              <a:rPr lang="en-US" sz="2000" dirty="0" smtClean="0"/>
              <a:t>method indicates that the return value is </a:t>
            </a:r>
            <a:r>
              <a:rPr lang="en-US" sz="2000" dirty="0" err="1" smtClean="0"/>
              <a:t>boolean</a:t>
            </a:r>
            <a:r>
              <a:rPr lang="en-US" sz="2000" dirty="0" smtClean="0"/>
              <a:t>: </a:t>
            </a:r>
          </a:p>
          <a:p>
            <a:pPr marL="0" indent="0">
              <a:spcBef>
                <a:spcPts val="1200"/>
              </a:spcBef>
              <a:buNone/>
            </a:pPr>
            <a:r>
              <a:rPr lang="en-US" sz="2000" dirty="0"/>
              <a:t> </a:t>
            </a:r>
            <a:r>
              <a:rPr lang="en-US" sz="2000" dirty="0" smtClean="0"/>
              <a:t>                                       true or false</a:t>
            </a:r>
          </a:p>
          <a:p>
            <a:pPr marL="0" indent="0">
              <a:spcBef>
                <a:spcPts val="1200"/>
              </a:spcBef>
              <a:buNone/>
            </a:pPr>
            <a:endParaRPr lang="en-US" sz="2000" dirty="0" smtClean="0"/>
          </a:p>
          <a:p>
            <a:pPr marL="0" indent="0">
              <a:spcBef>
                <a:spcPts val="1200"/>
              </a:spcBef>
              <a:buNone/>
            </a:pPr>
            <a:r>
              <a:rPr lang="en-US" sz="2000" dirty="0" smtClean="0">
                <a:solidFill>
                  <a:srgbClr val="008000"/>
                </a:solidFill>
                <a:latin typeface="Courier"/>
                <a:cs typeface="Courier"/>
              </a:rPr>
              <a:t>"</a:t>
            </a:r>
            <a:r>
              <a:rPr lang="en-US" sz="2000" dirty="0">
                <a:solidFill>
                  <a:srgbClr val="008000"/>
                </a:solidFill>
                <a:latin typeface="Courier"/>
                <a:cs typeface="Courier"/>
              </a:rPr>
              <a:t>flux </a:t>
            </a:r>
            <a:r>
              <a:rPr lang="en-US" sz="2000" dirty="0" err="1">
                <a:solidFill>
                  <a:srgbClr val="008000"/>
                </a:solidFill>
                <a:latin typeface="Courier"/>
                <a:cs typeface="Courier"/>
              </a:rPr>
              <a:t>capacitor".empty</a:t>
            </a:r>
            <a:r>
              <a:rPr lang="en-US" sz="2000" dirty="0" smtClean="0">
                <a:solidFill>
                  <a:srgbClr val="008000"/>
                </a:solidFill>
                <a:latin typeface="Courier"/>
                <a:cs typeface="Courier"/>
              </a:rPr>
              <a:t>?</a:t>
            </a:r>
          </a:p>
          <a:p>
            <a:pPr>
              <a:buFont typeface="Symbol" charset="0"/>
              <a:buChar char=""/>
            </a:pPr>
            <a:r>
              <a:rPr lang="en-US" sz="2000" dirty="0">
                <a:solidFill>
                  <a:srgbClr val="FF6600"/>
                </a:solidFill>
                <a:latin typeface="Courier"/>
                <a:cs typeface="Courier"/>
              </a:rPr>
              <a:t>f</a:t>
            </a:r>
            <a:r>
              <a:rPr lang="en-US" sz="2000" dirty="0" smtClean="0">
                <a:solidFill>
                  <a:srgbClr val="FF6600"/>
                </a:solidFill>
                <a:latin typeface="Courier"/>
                <a:cs typeface="Courier"/>
              </a:rPr>
              <a:t>alse</a:t>
            </a:r>
          </a:p>
          <a:p>
            <a:pPr marL="0" indent="0">
              <a:buNone/>
            </a:pPr>
            <a:r>
              <a:rPr lang="en-US" sz="2000" dirty="0" smtClean="0">
                <a:solidFill>
                  <a:srgbClr val="008000"/>
                </a:solidFill>
                <a:latin typeface="Courier"/>
                <a:cs typeface="Courier"/>
              </a:rPr>
              <a:t>"</a:t>
            </a:r>
            <a:r>
              <a:rPr lang="en-US" sz="2000" dirty="0">
                <a:solidFill>
                  <a:srgbClr val="008000"/>
                </a:solidFill>
                <a:latin typeface="Courier"/>
                <a:cs typeface="Courier"/>
              </a:rPr>
              <a:t>"</a:t>
            </a:r>
            <a:r>
              <a:rPr lang="en-US" sz="2000" dirty="0" smtClean="0">
                <a:solidFill>
                  <a:srgbClr val="008000"/>
                </a:solidFill>
                <a:latin typeface="Courier"/>
                <a:cs typeface="Courier"/>
              </a:rPr>
              <a:t>.empty?</a:t>
            </a:r>
          </a:p>
          <a:p>
            <a:pPr>
              <a:buFont typeface="Symbol" charset="0"/>
              <a:buChar char=""/>
            </a:pPr>
            <a:r>
              <a:rPr lang="en-US" sz="2000" dirty="0" smtClean="0">
                <a:solidFill>
                  <a:srgbClr val="FF6600"/>
                </a:solidFill>
                <a:latin typeface="Courier"/>
                <a:cs typeface="Courier"/>
              </a:rPr>
              <a:t>true</a:t>
            </a:r>
          </a:p>
          <a:p>
            <a:pPr marL="0" indent="0"/>
            <a:endParaRPr lang="en-US" dirty="0" smtClean="0"/>
          </a:p>
          <a:p>
            <a:endParaRPr lang="en-US" dirty="0" smtClean="0"/>
          </a:p>
          <a:p>
            <a:endParaRPr lang="en-US" dirty="0" smtClean="0"/>
          </a:p>
          <a:p>
            <a:endParaRPr lang="en-US" dirty="0" smtClean="0"/>
          </a:p>
        </p:txBody>
      </p:sp>
    </p:spTree>
    <p:extLst>
      <p:ext uri="{BB962C8B-B14F-4D97-AF65-F5344CB8AC3E}">
        <p14:creationId xmlns:p14="http://schemas.microsoft.com/office/powerpoint/2010/main" val="400235448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rgbClr val="00BFC3"/>
                </a:solidFill>
              </a:rPr>
              <a:t>Objects and Message-passing</a:t>
            </a:r>
          </a:p>
        </p:txBody>
      </p:sp>
      <p:sp>
        <p:nvSpPr>
          <p:cNvPr id="3" name="Content Placeholder 2"/>
          <p:cNvSpPr>
            <a:spLocks noGrp="1"/>
          </p:cNvSpPr>
          <p:nvPr>
            <p:ph idx="1"/>
          </p:nvPr>
        </p:nvSpPr>
        <p:spPr/>
        <p:txBody>
          <a:bodyPr>
            <a:normAutofit/>
          </a:bodyPr>
          <a:lstStyle/>
          <a:p>
            <a:pPr marL="0" indent="0">
              <a:buNone/>
            </a:pPr>
            <a:r>
              <a:rPr lang="en-US" sz="2000" dirty="0">
                <a:solidFill>
                  <a:srgbClr val="008000"/>
                </a:solidFill>
                <a:latin typeface="Courier"/>
                <a:cs typeface="Courier"/>
              </a:rPr>
              <a:t>s = "flux capacitor" </a:t>
            </a:r>
            <a:endParaRPr lang="en-US" sz="2000" dirty="0" smtClean="0">
              <a:solidFill>
                <a:srgbClr val="008000"/>
              </a:solidFill>
              <a:latin typeface="Courier"/>
              <a:cs typeface="Courier"/>
            </a:endParaRPr>
          </a:p>
          <a:p>
            <a:pPr marL="0" indent="0">
              <a:buNone/>
            </a:pPr>
            <a:r>
              <a:rPr lang="en-US" sz="2000" dirty="0" smtClean="0">
                <a:solidFill>
                  <a:srgbClr val="008000"/>
                </a:solidFill>
                <a:latin typeface="Courier"/>
                <a:cs typeface="Courier"/>
              </a:rPr>
              <a:t>if </a:t>
            </a:r>
            <a:r>
              <a:rPr lang="en-US" sz="2000" dirty="0" err="1">
                <a:solidFill>
                  <a:srgbClr val="008000"/>
                </a:solidFill>
                <a:latin typeface="Courier"/>
                <a:cs typeface="Courier"/>
              </a:rPr>
              <a:t>s.empty</a:t>
            </a:r>
            <a:r>
              <a:rPr lang="en-US" sz="2000" dirty="0">
                <a:solidFill>
                  <a:srgbClr val="008000"/>
                </a:solidFill>
                <a:latin typeface="Courier"/>
                <a:cs typeface="Courier"/>
              </a:rPr>
              <a:t>? 	</a:t>
            </a:r>
            <a:endParaRPr lang="en-US" sz="2000" dirty="0" smtClean="0">
              <a:solidFill>
                <a:srgbClr val="008000"/>
              </a:solidFill>
              <a:latin typeface="Courier"/>
              <a:cs typeface="Courier"/>
            </a:endParaRPr>
          </a:p>
          <a:p>
            <a:pPr marL="0" indent="0">
              <a:buNone/>
            </a:pPr>
            <a:r>
              <a:rPr lang="en-US" sz="2000" dirty="0">
                <a:solidFill>
                  <a:srgbClr val="008000"/>
                </a:solidFill>
                <a:latin typeface="Courier"/>
                <a:cs typeface="Courier"/>
              </a:rPr>
              <a:t>	"String is </a:t>
            </a:r>
            <a:r>
              <a:rPr lang="en-US" sz="2000" dirty="0" smtClean="0">
                <a:solidFill>
                  <a:srgbClr val="008000"/>
                </a:solidFill>
                <a:latin typeface="Courier"/>
                <a:cs typeface="Courier"/>
              </a:rPr>
              <a:t>empty. Flux </a:t>
            </a:r>
            <a:r>
              <a:rPr lang="en-US" sz="2000" dirty="0">
                <a:solidFill>
                  <a:srgbClr val="008000"/>
                </a:solidFill>
                <a:latin typeface="Courier"/>
                <a:cs typeface="Courier"/>
              </a:rPr>
              <a:t>capacitor is </a:t>
            </a:r>
            <a:r>
              <a:rPr lang="en-US" sz="2000" dirty="0" smtClean="0">
                <a:solidFill>
                  <a:srgbClr val="008000"/>
                </a:solidFill>
                <a:latin typeface="Courier"/>
                <a:cs typeface="Courier"/>
              </a:rPr>
              <a:t>dead." </a:t>
            </a:r>
          </a:p>
          <a:p>
            <a:pPr marL="0" indent="0">
              <a:buNone/>
            </a:pPr>
            <a:r>
              <a:rPr lang="en-US" sz="2000" dirty="0" smtClean="0">
                <a:solidFill>
                  <a:srgbClr val="008000"/>
                </a:solidFill>
                <a:latin typeface="Courier"/>
                <a:cs typeface="Courier"/>
              </a:rPr>
              <a:t>else </a:t>
            </a:r>
            <a:r>
              <a:rPr lang="en-US" sz="2000" dirty="0">
                <a:solidFill>
                  <a:srgbClr val="008000"/>
                </a:solidFill>
                <a:latin typeface="Courier"/>
                <a:cs typeface="Courier"/>
              </a:rPr>
              <a:t>	</a:t>
            </a:r>
            <a:endParaRPr lang="en-US" sz="2000" dirty="0" smtClean="0">
              <a:solidFill>
                <a:srgbClr val="008000"/>
              </a:solidFill>
              <a:latin typeface="Courier"/>
              <a:cs typeface="Courier"/>
            </a:endParaRPr>
          </a:p>
          <a:p>
            <a:pPr marL="0" indent="0">
              <a:buNone/>
            </a:pPr>
            <a:r>
              <a:rPr lang="en-US" sz="2000" dirty="0">
                <a:solidFill>
                  <a:srgbClr val="008000"/>
                </a:solidFill>
                <a:latin typeface="Courier"/>
                <a:cs typeface="Courier"/>
              </a:rPr>
              <a:t>	"String is </a:t>
            </a:r>
            <a:r>
              <a:rPr lang="en-US" sz="2000" dirty="0" smtClean="0">
                <a:solidFill>
                  <a:srgbClr val="008000"/>
                </a:solidFill>
                <a:latin typeface="Courier"/>
                <a:cs typeface="Courier"/>
              </a:rPr>
              <a:t>nonempty. Flux </a:t>
            </a:r>
            <a:r>
              <a:rPr lang="en-US" sz="2000" dirty="0">
                <a:solidFill>
                  <a:srgbClr val="008000"/>
                </a:solidFill>
                <a:latin typeface="Courier"/>
                <a:cs typeface="Courier"/>
              </a:rPr>
              <a:t>capacitor is </a:t>
            </a:r>
            <a:r>
              <a:rPr lang="en-US" sz="2000" dirty="0" smtClean="0">
                <a:solidFill>
                  <a:srgbClr val="008000"/>
                </a:solidFill>
                <a:latin typeface="Courier"/>
                <a:cs typeface="Courier"/>
              </a:rPr>
              <a:t>on!" </a:t>
            </a:r>
          </a:p>
          <a:p>
            <a:pPr marL="0" indent="0">
              <a:buNone/>
            </a:pPr>
            <a:r>
              <a:rPr lang="en-US" sz="2000" dirty="0" smtClean="0">
                <a:solidFill>
                  <a:srgbClr val="008000"/>
                </a:solidFill>
                <a:latin typeface="Courier"/>
                <a:cs typeface="Courier"/>
              </a:rPr>
              <a:t>end </a:t>
            </a:r>
          </a:p>
          <a:p>
            <a:pPr marL="0" indent="0">
              <a:buNone/>
            </a:pPr>
            <a:r>
              <a:rPr lang="en-US" sz="2000" dirty="0" smtClean="0">
                <a:solidFill>
                  <a:srgbClr val="FF0000"/>
                </a:solidFill>
                <a:latin typeface="Courier"/>
                <a:cs typeface="Courier"/>
              </a:rPr>
              <a:t>=</a:t>
            </a:r>
            <a:r>
              <a:rPr lang="en-US" sz="2000" dirty="0">
                <a:solidFill>
                  <a:srgbClr val="FF0000"/>
                </a:solidFill>
                <a:latin typeface="Courier"/>
                <a:cs typeface="Courier"/>
              </a:rPr>
              <a:t>&gt; "</a:t>
            </a:r>
            <a:r>
              <a:rPr lang="en-US" sz="2000" dirty="0" smtClean="0">
                <a:solidFill>
                  <a:srgbClr val="FF0000"/>
                </a:solidFill>
                <a:latin typeface="Courier"/>
                <a:cs typeface="Courier"/>
              </a:rPr>
              <a:t>String </a:t>
            </a:r>
            <a:r>
              <a:rPr lang="en-US" sz="2000" dirty="0">
                <a:solidFill>
                  <a:srgbClr val="FF0000"/>
                </a:solidFill>
                <a:latin typeface="Courier"/>
                <a:cs typeface="Courier"/>
              </a:rPr>
              <a:t>is </a:t>
            </a:r>
            <a:r>
              <a:rPr lang="en-US" sz="2000" dirty="0" smtClean="0">
                <a:solidFill>
                  <a:srgbClr val="FF0000"/>
                </a:solidFill>
                <a:latin typeface="Courier"/>
                <a:cs typeface="Courier"/>
              </a:rPr>
              <a:t>nonempty. Flux capacitor is on!" </a:t>
            </a:r>
            <a:endParaRPr lang="en-US" sz="2000" dirty="0">
              <a:solidFill>
                <a:srgbClr val="FF0000"/>
              </a:solidFill>
              <a:latin typeface="Courier"/>
              <a:cs typeface="Courier"/>
            </a:endParaRPr>
          </a:p>
        </p:txBody>
      </p:sp>
    </p:spTree>
    <p:extLst>
      <p:ext uri="{BB962C8B-B14F-4D97-AF65-F5344CB8AC3E}">
        <p14:creationId xmlns:p14="http://schemas.microsoft.com/office/powerpoint/2010/main" val="14659069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rgbClr val="00BFC3"/>
                </a:solidFill>
              </a:rPr>
              <a:t>Objects and Message-passing</a:t>
            </a:r>
          </a:p>
        </p:txBody>
      </p:sp>
      <p:sp>
        <p:nvSpPr>
          <p:cNvPr id="3" name="Content Placeholder 2"/>
          <p:cNvSpPr>
            <a:spLocks noGrp="1"/>
          </p:cNvSpPr>
          <p:nvPr>
            <p:ph idx="1"/>
          </p:nvPr>
        </p:nvSpPr>
        <p:spPr/>
        <p:txBody>
          <a:bodyPr>
            <a:normAutofit/>
          </a:bodyPr>
          <a:lstStyle/>
          <a:p>
            <a:pPr marL="0" indent="0">
              <a:buNone/>
            </a:pPr>
            <a:r>
              <a:rPr lang="en-US" sz="2400" dirty="0" smtClean="0"/>
              <a:t>Combine </a:t>
            </a:r>
            <a:r>
              <a:rPr lang="en-US" sz="2400" dirty="0" err="1" smtClean="0"/>
              <a:t>booleans</a:t>
            </a:r>
            <a:r>
              <a:rPr lang="en-US" sz="2400" dirty="0"/>
              <a:t> </a:t>
            </a:r>
            <a:r>
              <a:rPr lang="en-US" sz="2400" dirty="0" smtClean="0"/>
              <a:t>using operators:</a:t>
            </a:r>
          </a:p>
          <a:p>
            <a:pPr algn="ctr"/>
            <a:endParaRPr lang="en-US" sz="3200" dirty="0">
              <a:latin typeface="Courier"/>
              <a:cs typeface="Courier"/>
            </a:endParaRPr>
          </a:p>
          <a:p>
            <a:pPr marL="0" indent="0" algn="ctr" defTabSz="457200">
              <a:spcBef>
                <a:spcPts val="0"/>
              </a:spcBef>
              <a:buNone/>
              <a:defRPr/>
            </a:pPr>
            <a:r>
              <a:rPr lang="en-US" sz="3200" dirty="0">
                <a:solidFill>
                  <a:srgbClr val="008000"/>
                </a:solidFill>
                <a:latin typeface="Courier"/>
                <a:cs typeface="Courier"/>
              </a:rPr>
              <a:t>&amp;&amp; </a:t>
            </a:r>
            <a:r>
              <a:rPr lang="en-US" sz="3200" dirty="0">
                <a:solidFill>
                  <a:srgbClr val="000000"/>
                </a:solidFill>
                <a:cs typeface="Courier"/>
              </a:rPr>
              <a:t>(“and”</a:t>
            </a:r>
            <a:r>
              <a:rPr lang="en-US" sz="3200" dirty="0" smtClean="0">
                <a:solidFill>
                  <a:srgbClr val="000000"/>
                </a:solidFill>
                <a:cs typeface="Courier"/>
              </a:rPr>
              <a:t>)</a:t>
            </a:r>
          </a:p>
          <a:p>
            <a:pPr marL="0" indent="0" algn="ctr" defTabSz="457200">
              <a:spcBef>
                <a:spcPts val="0"/>
              </a:spcBef>
              <a:buNone/>
              <a:defRPr/>
            </a:pPr>
            <a:endParaRPr lang="en-US" sz="3200" dirty="0">
              <a:solidFill>
                <a:srgbClr val="008000"/>
              </a:solidFill>
              <a:latin typeface="Courier"/>
              <a:cs typeface="Courier"/>
            </a:endParaRPr>
          </a:p>
          <a:p>
            <a:pPr marL="0" indent="0" algn="ctr" defTabSz="457200">
              <a:spcBef>
                <a:spcPts val="0"/>
              </a:spcBef>
              <a:buNone/>
              <a:defRPr/>
            </a:pPr>
            <a:r>
              <a:rPr lang="en-US" sz="3200" dirty="0" smtClean="0">
                <a:solidFill>
                  <a:srgbClr val="008000"/>
                </a:solidFill>
                <a:latin typeface="Courier"/>
                <a:cs typeface="Courier"/>
              </a:rPr>
              <a:t>|</a:t>
            </a:r>
            <a:r>
              <a:rPr lang="en-US" sz="3200" dirty="0">
                <a:solidFill>
                  <a:srgbClr val="008000"/>
                </a:solidFill>
                <a:latin typeface="Courier"/>
                <a:cs typeface="Courier"/>
              </a:rPr>
              <a:t>| </a:t>
            </a:r>
            <a:r>
              <a:rPr lang="en-US" sz="3200" dirty="0">
                <a:cs typeface="Courier"/>
              </a:rPr>
              <a:t>(“or”</a:t>
            </a:r>
            <a:r>
              <a:rPr lang="en-US" sz="3200" dirty="0" smtClean="0">
                <a:cs typeface="Courier"/>
              </a:rPr>
              <a:t>)</a:t>
            </a:r>
            <a:r>
              <a:rPr lang="en-US" sz="3200" dirty="0">
                <a:solidFill>
                  <a:srgbClr val="008000"/>
                </a:solidFill>
                <a:latin typeface="Courier"/>
                <a:cs typeface="Courier"/>
              </a:rPr>
              <a:t> </a:t>
            </a:r>
          </a:p>
          <a:p>
            <a:pPr marL="0" indent="0" algn="ctr" defTabSz="457200">
              <a:spcBef>
                <a:spcPts val="0"/>
              </a:spcBef>
              <a:buNone/>
              <a:defRPr/>
            </a:pPr>
            <a:endParaRPr lang="en-US" sz="3200" dirty="0" smtClean="0">
              <a:solidFill>
                <a:srgbClr val="008000"/>
              </a:solidFill>
              <a:latin typeface="Courier"/>
              <a:cs typeface="Courier"/>
            </a:endParaRPr>
          </a:p>
          <a:p>
            <a:pPr marL="0" indent="0" algn="ctr" defTabSz="457200">
              <a:spcBef>
                <a:spcPts val="0"/>
              </a:spcBef>
              <a:buNone/>
              <a:defRPr/>
            </a:pPr>
            <a:r>
              <a:rPr lang="en-US" sz="3200" dirty="0" smtClean="0">
                <a:solidFill>
                  <a:srgbClr val="008000"/>
                </a:solidFill>
                <a:latin typeface="Courier"/>
                <a:cs typeface="Courier"/>
              </a:rPr>
              <a:t>!</a:t>
            </a:r>
            <a:r>
              <a:rPr lang="en-US" sz="3200" dirty="0">
                <a:solidFill>
                  <a:srgbClr val="008000"/>
                </a:solidFill>
                <a:latin typeface="Courier"/>
                <a:cs typeface="Courier"/>
              </a:rPr>
              <a:t> </a:t>
            </a:r>
            <a:r>
              <a:rPr lang="en-US" sz="3200" dirty="0">
                <a:solidFill>
                  <a:srgbClr val="000000"/>
                </a:solidFill>
                <a:cs typeface="Courier"/>
              </a:rPr>
              <a:t>(“not”</a:t>
            </a:r>
            <a:r>
              <a:rPr lang="en-US" sz="3200" dirty="0" smtClean="0">
                <a:solidFill>
                  <a:srgbClr val="000000"/>
                </a:solidFill>
                <a:cs typeface="Courier"/>
              </a:rPr>
              <a:t>)</a:t>
            </a:r>
            <a:endParaRPr lang="en-US" sz="3200" dirty="0">
              <a:solidFill>
                <a:srgbClr val="000000"/>
              </a:solidFill>
              <a:cs typeface="Courier"/>
            </a:endParaRPr>
          </a:p>
        </p:txBody>
      </p:sp>
    </p:spTree>
    <p:extLst>
      <p:ext uri="{BB962C8B-B14F-4D97-AF65-F5344CB8AC3E}">
        <p14:creationId xmlns:p14="http://schemas.microsoft.com/office/powerpoint/2010/main" val="29311712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chemeClr val="tx2"/>
                </a:solidFill>
              </a:rPr>
              <a:t>Objects and Message-passing</a:t>
            </a:r>
          </a:p>
        </p:txBody>
      </p:sp>
      <p:sp>
        <p:nvSpPr>
          <p:cNvPr id="3" name="Content Placeholder 2"/>
          <p:cNvSpPr>
            <a:spLocks noGrp="1"/>
          </p:cNvSpPr>
          <p:nvPr>
            <p:ph idx="1"/>
          </p:nvPr>
        </p:nvSpPr>
        <p:spPr>
          <a:xfrm>
            <a:off x="822960" y="1829312"/>
            <a:ext cx="7520940" cy="3836596"/>
          </a:xfrm>
        </p:spPr>
        <p:txBody>
          <a:bodyPr>
            <a:noAutofit/>
          </a:bodyPr>
          <a:lstStyle/>
          <a:p>
            <a:pPr marL="0" indent="0">
              <a:buNone/>
            </a:pPr>
            <a:r>
              <a:rPr lang="en-US" sz="1400" dirty="0">
                <a:solidFill>
                  <a:srgbClr val="008000"/>
                </a:solidFill>
                <a:latin typeface="Courier"/>
                <a:cs typeface="Courier"/>
              </a:rPr>
              <a:t>x = "Marty </a:t>
            </a:r>
            <a:r>
              <a:rPr lang="en-US" sz="1400" dirty="0" err="1">
                <a:solidFill>
                  <a:srgbClr val="008000"/>
                </a:solidFill>
                <a:latin typeface="Courier"/>
                <a:cs typeface="Courier"/>
              </a:rPr>
              <a:t>McFly</a:t>
            </a:r>
            <a:r>
              <a:rPr lang="en-US" sz="1400" dirty="0">
                <a:solidFill>
                  <a:srgbClr val="008000"/>
                </a:solidFill>
                <a:latin typeface="Courier"/>
                <a:cs typeface="Courier"/>
              </a:rPr>
              <a:t>"</a:t>
            </a:r>
            <a:endParaRPr lang="en-US" sz="1400" dirty="0" smtClean="0">
              <a:solidFill>
                <a:srgbClr val="008000"/>
              </a:solidFill>
              <a:latin typeface="Courier"/>
              <a:cs typeface="Courier"/>
            </a:endParaRPr>
          </a:p>
          <a:p>
            <a:pPr marL="0" indent="0">
              <a:buNone/>
            </a:pPr>
            <a:r>
              <a:rPr lang="en-US" sz="1400" dirty="0" smtClean="0">
                <a:solidFill>
                  <a:srgbClr val="FF0000"/>
                </a:solidFill>
                <a:latin typeface="Courier"/>
                <a:cs typeface="Courier"/>
              </a:rPr>
              <a:t>=&gt; </a:t>
            </a:r>
            <a:r>
              <a:rPr lang="en-US" sz="1400" dirty="0">
                <a:solidFill>
                  <a:srgbClr val="008000"/>
                </a:solidFill>
                <a:latin typeface="Courier"/>
                <a:cs typeface="Courier"/>
              </a:rPr>
              <a:t>"</a:t>
            </a:r>
            <a:r>
              <a:rPr lang="en-US" sz="1400" dirty="0" smtClean="0">
                <a:solidFill>
                  <a:srgbClr val="FF0000"/>
                </a:solidFill>
                <a:latin typeface="Courier"/>
                <a:cs typeface="Courier"/>
              </a:rPr>
              <a:t>Marty </a:t>
            </a:r>
            <a:r>
              <a:rPr lang="en-US" sz="1400" dirty="0" err="1" smtClean="0">
                <a:solidFill>
                  <a:srgbClr val="FF0000"/>
                </a:solidFill>
                <a:latin typeface="Courier"/>
                <a:cs typeface="Courier"/>
              </a:rPr>
              <a:t>McFly</a:t>
            </a:r>
            <a:r>
              <a:rPr lang="en-US" sz="1400" dirty="0">
                <a:solidFill>
                  <a:srgbClr val="008000"/>
                </a:solidFill>
                <a:latin typeface="Courier"/>
                <a:cs typeface="Courier"/>
              </a:rPr>
              <a:t>"</a:t>
            </a:r>
            <a:r>
              <a:rPr lang="en-US" sz="1400" dirty="0" smtClean="0">
                <a:solidFill>
                  <a:srgbClr val="FF0000"/>
                </a:solidFill>
                <a:latin typeface="Courier"/>
                <a:cs typeface="Courier"/>
              </a:rPr>
              <a:t> </a:t>
            </a:r>
          </a:p>
          <a:p>
            <a:pPr marL="0" indent="0">
              <a:buNone/>
            </a:pPr>
            <a:r>
              <a:rPr lang="en-US" sz="1400" dirty="0" smtClean="0">
                <a:solidFill>
                  <a:srgbClr val="008000"/>
                </a:solidFill>
                <a:latin typeface="Courier"/>
                <a:cs typeface="Courier"/>
              </a:rPr>
              <a:t>y </a:t>
            </a:r>
            <a:r>
              <a:rPr lang="en-US" sz="1400" dirty="0">
                <a:solidFill>
                  <a:srgbClr val="008000"/>
                </a:solidFill>
                <a:latin typeface="Courier"/>
                <a:cs typeface="Courier"/>
              </a:rPr>
              <a:t>= </a:t>
            </a:r>
            <a:r>
              <a:rPr lang="en-US" sz="1400" dirty="0" smtClean="0">
                <a:solidFill>
                  <a:srgbClr val="008000"/>
                </a:solidFill>
                <a:latin typeface="Courier"/>
                <a:cs typeface="Courier"/>
              </a:rPr>
              <a:t>"</a:t>
            </a:r>
            <a:r>
              <a:rPr lang="en-US" sz="1400" dirty="0">
                <a:solidFill>
                  <a:srgbClr val="008000"/>
                </a:solidFill>
                <a:latin typeface="Courier"/>
                <a:cs typeface="Courier"/>
              </a:rPr>
              <a:t>"</a:t>
            </a:r>
            <a:endParaRPr lang="en-US" sz="1400" dirty="0" smtClean="0">
              <a:solidFill>
                <a:srgbClr val="008000"/>
              </a:solidFill>
              <a:latin typeface="Courier"/>
              <a:cs typeface="Courier"/>
            </a:endParaRPr>
          </a:p>
          <a:p>
            <a:pPr marL="0" indent="0">
              <a:buNone/>
            </a:pPr>
            <a:r>
              <a:rPr lang="en-US" sz="1400" dirty="0" smtClean="0">
                <a:solidFill>
                  <a:srgbClr val="FF0000"/>
                </a:solidFill>
                <a:latin typeface="Courier"/>
                <a:cs typeface="Courier"/>
              </a:rPr>
              <a:t>=&gt; "" </a:t>
            </a:r>
          </a:p>
          <a:p>
            <a:pPr marL="0" indent="0">
              <a:buNone/>
            </a:pPr>
            <a:r>
              <a:rPr lang="en-US" sz="1400" dirty="0" smtClean="0">
                <a:solidFill>
                  <a:srgbClr val="008000"/>
                </a:solidFill>
                <a:latin typeface="Courier"/>
                <a:cs typeface="Courier"/>
              </a:rPr>
              <a:t>print "Both strings are empty" if </a:t>
            </a:r>
            <a:r>
              <a:rPr lang="en-US" sz="1400" dirty="0" err="1" smtClean="0">
                <a:solidFill>
                  <a:srgbClr val="008000"/>
                </a:solidFill>
                <a:latin typeface="Courier"/>
                <a:cs typeface="Courier"/>
              </a:rPr>
              <a:t>x.empty</a:t>
            </a:r>
            <a:r>
              <a:rPr lang="en-US" sz="1400" dirty="0" smtClean="0">
                <a:solidFill>
                  <a:srgbClr val="008000"/>
                </a:solidFill>
                <a:latin typeface="Courier"/>
                <a:cs typeface="Courier"/>
              </a:rPr>
              <a:t>? &amp;&amp; </a:t>
            </a:r>
            <a:r>
              <a:rPr lang="en-US" sz="1400" dirty="0" err="1" smtClean="0">
                <a:solidFill>
                  <a:srgbClr val="008000"/>
                </a:solidFill>
                <a:latin typeface="Courier"/>
                <a:cs typeface="Courier"/>
              </a:rPr>
              <a:t>y.empty</a:t>
            </a:r>
            <a:r>
              <a:rPr lang="en-US" sz="1400" dirty="0" smtClean="0">
                <a:solidFill>
                  <a:srgbClr val="008000"/>
                </a:solidFill>
                <a:latin typeface="Courier"/>
                <a:cs typeface="Courier"/>
              </a:rPr>
              <a:t>? </a:t>
            </a:r>
          </a:p>
          <a:p>
            <a:pPr marL="0" indent="0">
              <a:buNone/>
            </a:pPr>
            <a:r>
              <a:rPr lang="en-US" sz="1400" dirty="0" smtClean="0">
                <a:solidFill>
                  <a:srgbClr val="FF0000"/>
                </a:solidFill>
                <a:latin typeface="Courier"/>
                <a:cs typeface="Courier"/>
              </a:rPr>
              <a:t>nil </a:t>
            </a:r>
          </a:p>
          <a:p>
            <a:pPr marL="0" indent="0">
              <a:buNone/>
            </a:pPr>
            <a:r>
              <a:rPr lang="en-US" sz="1400" dirty="0" smtClean="0">
                <a:solidFill>
                  <a:srgbClr val="008000"/>
                </a:solidFill>
                <a:latin typeface="Courier"/>
                <a:cs typeface="Courier"/>
              </a:rPr>
              <a:t>print "</a:t>
            </a:r>
            <a:r>
              <a:rPr lang="en-US" sz="1400" dirty="0">
                <a:solidFill>
                  <a:srgbClr val="008000"/>
                </a:solidFill>
                <a:latin typeface="Courier"/>
                <a:cs typeface="Courier"/>
              </a:rPr>
              <a:t>One of the strings is empty" if </a:t>
            </a:r>
            <a:r>
              <a:rPr lang="en-US" sz="1400" dirty="0" err="1">
                <a:solidFill>
                  <a:srgbClr val="008000"/>
                </a:solidFill>
                <a:latin typeface="Courier"/>
                <a:cs typeface="Courier"/>
              </a:rPr>
              <a:t>x.empty</a:t>
            </a:r>
            <a:r>
              <a:rPr lang="en-US" sz="1400" dirty="0">
                <a:solidFill>
                  <a:srgbClr val="008000"/>
                </a:solidFill>
                <a:latin typeface="Courier"/>
                <a:cs typeface="Courier"/>
              </a:rPr>
              <a:t>? || </a:t>
            </a:r>
            <a:r>
              <a:rPr lang="en-US" sz="1400" dirty="0" err="1">
                <a:solidFill>
                  <a:srgbClr val="008000"/>
                </a:solidFill>
                <a:latin typeface="Courier"/>
                <a:cs typeface="Courier"/>
              </a:rPr>
              <a:t>y.empty</a:t>
            </a:r>
            <a:r>
              <a:rPr lang="en-US" sz="1400" dirty="0">
                <a:solidFill>
                  <a:srgbClr val="008000"/>
                </a:solidFill>
                <a:latin typeface="Courier"/>
                <a:cs typeface="Courier"/>
              </a:rPr>
              <a:t>? </a:t>
            </a:r>
            <a:endParaRPr lang="en-US" sz="1400" dirty="0" smtClean="0">
              <a:solidFill>
                <a:srgbClr val="008000"/>
              </a:solidFill>
              <a:latin typeface="Courier"/>
              <a:cs typeface="Courier"/>
            </a:endParaRPr>
          </a:p>
          <a:p>
            <a:pPr marL="0" indent="0">
              <a:buNone/>
            </a:pPr>
            <a:r>
              <a:rPr lang="en-US" sz="1400" dirty="0" smtClean="0">
                <a:solidFill>
                  <a:srgbClr val="FF0000"/>
                </a:solidFill>
                <a:latin typeface="Courier"/>
                <a:cs typeface="Courier"/>
              </a:rPr>
              <a:t>"</a:t>
            </a:r>
            <a:r>
              <a:rPr lang="en-US" sz="1400" dirty="0">
                <a:solidFill>
                  <a:srgbClr val="FF0000"/>
                </a:solidFill>
                <a:latin typeface="Courier"/>
                <a:cs typeface="Courier"/>
              </a:rPr>
              <a:t>One of the strings is empty" =&gt; nil </a:t>
            </a:r>
            <a:endParaRPr lang="en-US" sz="1400" dirty="0" smtClean="0">
              <a:solidFill>
                <a:srgbClr val="FF0000"/>
              </a:solidFill>
              <a:latin typeface="Courier"/>
              <a:cs typeface="Courier"/>
            </a:endParaRPr>
          </a:p>
          <a:p>
            <a:pPr marL="0" indent="0">
              <a:buNone/>
            </a:pPr>
            <a:r>
              <a:rPr lang="en-US" sz="1400" dirty="0">
                <a:solidFill>
                  <a:srgbClr val="008000"/>
                </a:solidFill>
                <a:latin typeface="Courier"/>
                <a:cs typeface="Courier"/>
              </a:rPr>
              <a:t>Print "The </a:t>
            </a:r>
            <a:r>
              <a:rPr lang="en-US" sz="1400" dirty="0" smtClean="0">
                <a:solidFill>
                  <a:srgbClr val="008000"/>
                </a:solidFill>
                <a:latin typeface="Courier"/>
                <a:cs typeface="Courier"/>
              </a:rPr>
              <a:t>string ‘#{x}’ </a:t>
            </a:r>
            <a:r>
              <a:rPr lang="en-US" sz="1400" dirty="0">
                <a:solidFill>
                  <a:srgbClr val="008000"/>
                </a:solidFill>
                <a:latin typeface="Courier"/>
                <a:cs typeface="Courier"/>
              </a:rPr>
              <a:t>is not empty" if !</a:t>
            </a:r>
            <a:r>
              <a:rPr lang="en-US" sz="1400" dirty="0" err="1">
                <a:solidFill>
                  <a:srgbClr val="008000"/>
                </a:solidFill>
                <a:latin typeface="Courier"/>
                <a:cs typeface="Courier"/>
              </a:rPr>
              <a:t>x.empty</a:t>
            </a:r>
            <a:r>
              <a:rPr lang="en-US" sz="1400" dirty="0">
                <a:solidFill>
                  <a:srgbClr val="008000"/>
                </a:solidFill>
                <a:latin typeface="Courier"/>
                <a:cs typeface="Courier"/>
              </a:rPr>
              <a:t>? </a:t>
            </a:r>
            <a:endParaRPr lang="en-US" sz="1400" dirty="0" smtClean="0">
              <a:solidFill>
                <a:srgbClr val="008000"/>
              </a:solidFill>
              <a:latin typeface="Courier"/>
              <a:cs typeface="Courier"/>
            </a:endParaRPr>
          </a:p>
          <a:p>
            <a:pPr marL="0" indent="0">
              <a:buNone/>
            </a:pPr>
            <a:r>
              <a:rPr lang="en-US" sz="1400" dirty="0" smtClean="0">
                <a:solidFill>
                  <a:srgbClr val="FF0000"/>
                </a:solidFill>
                <a:latin typeface="Courier"/>
                <a:cs typeface="Courier"/>
              </a:rPr>
              <a:t>”The string ‘Marty McFly’ </a:t>
            </a:r>
            <a:r>
              <a:rPr lang="en-US" sz="1400" dirty="0">
                <a:solidFill>
                  <a:srgbClr val="FF0000"/>
                </a:solidFill>
                <a:latin typeface="Courier"/>
                <a:cs typeface="Courier"/>
              </a:rPr>
              <a:t>is not </a:t>
            </a:r>
            <a:r>
              <a:rPr lang="en-US" sz="1400" dirty="0" smtClean="0">
                <a:solidFill>
                  <a:srgbClr val="FF0000"/>
                </a:solidFill>
                <a:latin typeface="Courier"/>
                <a:cs typeface="Courier"/>
              </a:rPr>
              <a:t>empty” =</a:t>
            </a:r>
            <a:r>
              <a:rPr lang="en-US" sz="1400" dirty="0">
                <a:solidFill>
                  <a:srgbClr val="FF0000"/>
                </a:solidFill>
                <a:latin typeface="Courier"/>
                <a:cs typeface="Courier"/>
              </a:rPr>
              <a:t>&gt; nil </a:t>
            </a:r>
          </a:p>
        </p:txBody>
      </p:sp>
    </p:spTree>
    <p:extLst>
      <p:ext uri="{BB962C8B-B14F-4D97-AF65-F5344CB8AC3E}">
        <p14:creationId xmlns:p14="http://schemas.microsoft.com/office/powerpoint/2010/main" val="11347131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smtClean="0">
                <a:solidFill>
                  <a:schemeClr val="accent6">
                    <a:lumMod val="75000"/>
                  </a:schemeClr>
                </a:solidFill>
              </a:rPr>
              <a:t>Arrays and Ranges</a:t>
            </a:r>
            <a:endParaRPr lang="en-US" dirty="0">
              <a:solidFill>
                <a:schemeClr val="accent6">
                  <a:lumMod val="75000"/>
                </a:schemeClr>
              </a:solidFill>
            </a:endParaRPr>
          </a:p>
        </p:txBody>
      </p:sp>
      <p:sp>
        <p:nvSpPr>
          <p:cNvPr id="3" name="Content Placeholder 2"/>
          <p:cNvSpPr>
            <a:spLocks noGrp="1"/>
          </p:cNvSpPr>
          <p:nvPr>
            <p:ph idx="1"/>
          </p:nvPr>
        </p:nvSpPr>
        <p:spPr/>
        <p:txBody>
          <a:bodyPr>
            <a:normAutofit fontScale="70000" lnSpcReduction="20000"/>
          </a:bodyPr>
          <a:lstStyle/>
          <a:p>
            <a:pPr marL="0" indent="0">
              <a:buNone/>
            </a:pPr>
            <a:r>
              <a:rPr lang="en-US" sz="2400" dirty="0" smtClean="0"/>
              <a:t>An array is a list of elements in a particular order.</a:t>
            </a:r>
          </a:p>
          <a:p>
            <a:pPr marL="0" indent="0">
              <a:buNone/>
            </a:pPr>
            <a:endParaRPr lang="en-US" sz="2400" dirty="0"/>
          </a:p>
          <a:p>
            <a:pPr marL="0" indent="0">
              <a:buNone/>
            </a:pPr>
            <a:r>
              <a:rPr lang="en-US" sz="2400" dirty="0" smtClean="0"/>
              <a:t>Example:</a:t>
            </a:r>
          </a:p>
          <a:p>
            <a:pPr marL="0" indent="0">
              <a:buNone/>
            </a:pPr>
            <a:r>
              <a:rPr lang="en-US" sz="2400" dirty="0">
                <a:solidFill>
                  <a:srgbClr val="008000"/>
                </a:solidFill>
                <a:latin typeface="Courier"/>
                <a:cs typeface="Courier"/>
              </a:rPr>
              <a:t>a = </a:t>
            </a:r>
            <a:r>
              <a:rPr lang="en-US" sz="2400" dirty="0" smtClean="0">
                <a:solidFill>
                  <a:srgbClr val="008000"/>
                </a:solidFill>
                <a:latin typeface="Courier"/>
                <a:cs typeface="Courier"/>
              </a:rPr>
              <a:t>[1985, 1955, 2015] </a:t>
            </a:r>
          </a:p>
          <a:p>
            <a:pPr marL="0" indent="0">
              <a:buNone/>
            </a:pPr>
            <a:r>
              <a:rPr lang="en-US" sz="2400" dirty="0" smtClean="0">
                <a:solidFill>
                  <a:srgbClr val="FF0000"/>
                </a:solidFill>
                <a:latin typeface="Courier"/>
                <a:cs typeface="Courier"/>
              </a:rPr>
              <a:t>[1985, 1955, 2015] </a:t>
            </a:r>
          </a:p>
          <a:p>
            <a:pPr marL="0" indent="0">
              <a:buNone/>
            </a:pPr>
            <a:endParaRPr lang="en-US" sz="2400" dirty="0" smtClean="0">
              <a:solidFill>
                <a:srgbClr val="FF0000"/>
              </a:solidFill>
              <a:latin typeface="Courier"/>
              <a:cs typeface="Courier"/>
            </a:endParaRPr>
          </a:p>
          <a:p>
            <a:pPr marL="0" indent="0">
              <a:buNone/>
            </a:pPr>
            <a:r>
              <a:rPr lang="en-US" sz="2400" dirty="0"/>
              <a:t>To get from a string to an array, use the .</a:t>
            </a:r>
            <a:r>
              <a:rPr lang="en-US" sz="2400" dirty="0">
                <a:latin typeface="Courier"/>
                <a:cs typeface="Courier"/>
              </a:rPr>
              <a:t>split</a:t>
            </a:r>
            <a:r>
              <a:rPr lang="en-US" sz="2400" dirty="0"/>
              <a:t> method</a:t>
            </a:r>
          </a:p>
          <a:p>
            <a:pPr marL="0" indent="0">
              <a:buNone/>
            </a:pPr>
            <a:r>
              <a:rPr lang="en-US" sz="2400" dirty="0">
                <a:solidFill>
                  <a:srgbClr val="008000"/>
                </a:solidFill>
                <a:latin typeface="Courier"/>
                <a:cs typeface="Courier"/>
              </a:rPr>
              <a:t>"Marty Doc Biff </a:t>
            </a:r>
            <a:r>
              <a:rPr lang="en-US" sz="2400" dirty="0" err="1">
                <a:solidFill>
                  <a:srgbClr val="008000"/>
                </a:solidFill>
                <a:latin typeface="Courier"/>
                <a:cs typeface="Courier"/>
              </a:rPr>
              <a:t>Jennifer".split</a:t>
            </a:r>
            <a:endParaRPr lang="en-US" sz="2400" dirty="0">
              <a:solidFill>
                <a:srgbClr val="008000"/>
              </a:solidFill>
              <a:latin typeface="Courier"/>
              <a:cs typeface="Courier"/>
            </a:endParaRPr>
          </a:p>
          <a:p>
            <a:pPr marL="0" indent="0">
              <a:buNone/>
            </a:pPr>
            <a:r>
              <a:rPr lang="en-US" sz="2400" dirty="0">
                <a:solidFill>
                  <a:srgbClr val="FF0000"/>
                </a:solidFill>
                <a:latin typeface="Courier"/>
                <a:cs typeface="Courier"/>
              </a:rPr>
              <a:t>=&gt; [“Marty”, “Doc”, “Biff”, “Jennifer”]</a:t>
            </a:r>
          </a:p>
          <a:p>
            <a:pPr marL="0" indent="0"/>
            <a:endParaRPr lang="en-US" sz="2400" dirty="0" smtClean="0">
              <a:solidFill>
                <a:srgbClr val="FF0000"/>
              </a:solidFill>
              <a:latin typeface="Courier"/>
              <a:cs typeface="Courier"/>
            </a:endParaRPr>
          </a:p>
          <a:p>
            <a:pPr marL="0" indent="0"/>
            <a:endParaRPr lang="en-US" dirty="0" smtClean="0"/>
          </a:p>
          <a:p>
            <a:endParaRPr lang="en-US" dirty="0"/>
          </a:p>
        </p:txBody>
      </p:sp>
    </p:spTree>
    <p:extLst>
      <p:ext uri="{BB962C8B-B14F-4D97-AF65-F5344CB8AC3E}">
        <p14:creationId xmlns:p14="http://schemas.microsoft.com/office/powerpoint/2010/main" val="40926363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chemeClr val="accent6">
                    <a:lumMod val="75000"/>
                  </a:schemeClr>
                </a:solidFill>
              </a:rPr>
              <a:t>Arrays and Ranges</a:t>
            </a:r>
            <a:endParaRPr lang="en-US" dirty="0"/>
          </a:p>
        </p:txBody>
      </p:sp>
      <p:sp>
        <p:nvSpPr>
          <p:cNvPr id="3" name="Content Placeholder 2"/>
          <p:cNvSpPr>
            <a:spLocks noGrp="1"/>
          </p:cNvSpPr>
          <p:nvPr>
            <p:ph idx="1"/>
          </p:nvPr>
        </p:nvSpPr>
        <p:spPr/>
        <p:txBody>
          <a:bodyPr>
            <a:normAutofit/>
          </a:bodyPr>
          <a:lstStyle/>
          <a:p>
            <a:pPr marL="0" indent="0">
              <a:buNone/>
            </a:pPr>
            <a:r>
              <a:rPr lang="en-US" sz="2000" dirty="0">
                <a:solidFill>
                  <a:srgbClr val="008000"/>
                </a:solidFill>
                <a:latin typeface="Courier"/>
                <a:cs typeface="Courier"/>
              </a:rPr>
              <a:t>a</a:t>
            </a:r>
            <a:r>
              <a:rPr lang="en-US" sz="2000" dirty="0" smtClean="0">
                <a:solidFill>
                  <a:srgbClr val="008000"/>
                </a:solidFill>
                <a:latin typeface="Courier"/>
                <a:cs typeface="Courier"/>
              </a:rPr>
              <a:t> = </a:t>
            </a:r>
            <a:r>
              <a:rPr lang="en-US" sz="2000" dirty="0">
                <a:solidFill>
                  <a:srgbClr val="008000"/>
                </a:solidFill>
                <a:latin typeface="Courier"/>
                <a:cs typeface="Courier"/>
              </a:rPr>
              <a:t>["</a:t>
            </a:r>
            <a:r>
              <a:rPr lang="en-US" sz="2000" dirty="0" smtClean="0">
                <a:solidFill>
                  <a:srgbClr val="008000"/>
                </a:solidFill>
                <a:latin typeface="Courier"/>
                <a:cs typeface="Courier"/>
              </a:rPr>
              <a:t>Marty</a:t>
            </a:r>
            <a:r>
              <a:rPr lang="en-US" sz="2000" dirty="0">
                <a:solidFill>
                  <a:srgbClr val="008000"/>
                </a:solidFill>
                <a:latin typeface="Courier"/>
                <a:cs typeface="Courier"/>
              </a:rPr>
              <a:t>", "</a:t>
            </a:r>
            <a:r>
              <a:rPr lang="en-US" sz="2000" dirty="0" smtClean="0">
                <a:solidFill>
                  <a:srgbClr val="008000"/>
                </a:solidFill>
                <a:latin typeface="Courier"/>
                <a:cs typeface="Courier"/>
              </a:rPr>
              <a:t>Doc</a:t>
            </a:r>
            <a:r>
              <a:rPr lang="en-US" sz="2000" dirty="0">
                <a:solidFill>
                  <a:srgbClr val="008000"/>
                </a:solidFill>
                <a:latin typeface="Courier"/>
                <a:cs typeface="Courier"/>
              </a:rPr>
              <a:t>", "</a:t>
            </a:r>
            <a:r>
              <a:rPr lang="en-US" sz="2000" dirty="0" smtClean="0">
                <a:solidFill>
                  <a:srgbClr val="008000"/>
                </a:solidFill>
                <a:latin typeface="Courier"/>
                <a:cs typeface="Courier"/>
              </a:rPr>
              <a:t>Biff</a:t>
            </a:r>
            <a:r>
              <a:rPr lang="en-US" sz="2000" dirty="0">
                <a:solidFill>
                  <a:srgbClr val="008000"/>
                </a:solidFill>
                <a:latin typeface="Courier"/>
                <a:cs typeface="Courier"/>
              </a:rPr>
              <a:t>", "</a:t>
            </a:r>
            <a:r>
              <a:rPr lang="en-US" sz="2000" dirty="0" smtClean="0">
                <a:solidFill>
                  <a:srgbClr val="008000"/>
                </a:solidFill>
                <a:latin typeface="Courier"/>
                <a:cs typeface="Courier"/>
              </a:rPr>
              <a:t>Lorraine</a:t>
            </a:r>
            <a:r>
              <a:rPr lang="en-US" sz="2000" dirty="0">
                <a:solidFill>
                  <a:srgbClr val="008000"/>
                </a:solidFill>
                <a:latin typeface="Courier"/>
                <a:cs typeface="Courier"/>
              </a:rPr>
              <a:t>"]</a:t>
            </a:r>
          </a:p>
          <a:p>
            <a:pPr>
              <a:buFont typeface="Symbol" charset="0"/>
              <a:buChar char=""/>
            </a:pPr>
            <a:r>
              <a:rPr lang="en-US" sz="2000" dirty="0" smtClean="0">
                <a:solidFill>
                  <a:srgbClr val="FF0000"/>
                </a:solidFill>
                <a:latin typeface="Courier"/>
                <a:cs typeface="Courier"/>
              </a:rPr>
              <a:t>a </a:t>
            </a:r>
            <a:r>
              <a:rPr lang="en-US" sz="2000" dirty="0">
                <a:solidFill>
                  <a:srgbClr val="FF0000"/>
                </a:solidFill>
                <a:latin typeface="Courier"/>
                <a:cs typeface="Courier"/>
              </a:rPr>
              <a:t>= [“Marty”, “Doc”, “Biff”, </a:t>
            </a:r>
            <a:r>
              <a:rPr lang="en-US" sz="2000" dirty="0" smtClean="0">
                <a:solidFill>
                  <a:srgbClr val="FF0000"/>
                </a:solidFill>
                <a:latin typeface="Courier"/>
                <a:cs typeface="Courier"/>
              </a:rPr>
              <a:t>“Lorraine”]</a:t>
            </a:r>
          </a:p>
          <a:p>
            <a:pPr marL="0" indent="0"/>
            <a:endParaRPr lang="en-US" sz="2000" dirty="0"/>
          </a:p>
          <a:p>
            <a:pPr marL="0" indent="0">
              <a:buNone/>
            </a:pPr>
            <a:r>
              <a:rPr lang="en-US" sz="2000" dirty="0" smtClean="0">
                <a:solidFill>
                  <a:srgbClr val="008000"/>
                </a:solidFill>
                <a:latin typeface="Courier"/>
                <a:cs typeface="Courier"/>
              </a:rPr>
              <a:t>a[0]</a:t>
            </a:r>
          </a:p>
          <a:p>
            <a:pPr marL="285750" indent="-285750">
              <a:buFont typeface="Symbol" charset="0"/>
              <a:buChar char=""/>
            </a:pPr>
            <a:r>
              <a:rPr lang="en-US" sz="2000" dirty="0" smtClean="0">
                <a:solidFill>
                  <a:srgbClr val="FF0000"/>
                </a:solidFill>
                <a:latin typeface="Courier"/>
                <a:cs typeface="Courier"/>
              </a:rPr>
              <a:t>“Marty”</a:t>
            </a:r>
          </a:p>
          <a:p>
            <a:pPr marL="0" indent="0">
              <a:buNone/>
            </a:pPr>
            <a:r>
              <a:rPr lang="en-US" sz="2000" dirty="0" smtClean="0">
                <a:solidFill>
                  <a:srgbClr val="008000"/>
                </a:solidFill>
                <a:latin typeface="Courier"/>
                <a:cs typeface="Courier"/>
              </a:rPr>
              <a:t>a[2]</a:t>
            </a:r>
          </a:p>
          <a:p>
            <a:pPr marL="0" indent="0"/>
            <a:r>
              <a:rPr lang="en-US" sz="2000" dirty="0" smtClean="0">
                <a:solidFill>
                  <a:srgbClr val="FF0000"/>
                </a:solidFill>
                <a:latin typeface="Courier"/>
                <a:cs typeface="Courier"/>
              </a:rPr>
              <a:t>=&gt; “Biff”</a:t>
            </a:r>
          </a:p>
          <a:p>
            <a:pPr marL="0" indent="0"/>
            <a:endParaRPr lang="en-US" dirty="0" smtClean="0">
              <a:solidFill>
                <a:srgbClr val="FF0000"/>
              </a:solidFill>
              <a:latin typeface="Courier"/>
              <a:cs typeface="Courier"/>
            </a:endParaRPr>
          </a:p>
        </p:txBody>
      </p:sp>
      <p:pic>
        <p:nvPicPr>
          <p:cNvPr id="4" name="Picture 3"/>
          <p:cNvPicPr>
            <a:picLocks noChangeAspect="1"/>
          </p:cNvPicPr>
          <p:nvPr/>
        </p:nvPicPr>
        <p:blipFill>
          <a:blip r:embed="rId3"/>
          <a:stretch>
            <a:fillRect/>
          </a:stretch>
        </p:blipFill>
        <p:spPr>
          <a:xfrm>
            <a:off x="3199331" y="3511750"/>
            <a:ext cx="777231" cy="1028065"/>
          </a:xfrm>
          <a:prstGeom prst="rect">
            <a:avLst/>
          </a:prstGeom>
        </p:spPr>
      </p:pic>
      <p:pic>
        <p:nvPicPr>
          <p:cNvPr id="5" name="Picture 4"/>
          <p:cNvPicPr>
            <a:picLocks noChangeAspect="1"/>
          </p:cNvPicPr>
          <p:nvPr/>
        </p:nvPicPr>
        <p:blipFill>
          <a:blip r:embed="rId4"/>
          <a:stretch>
            <a:fillRect/>
          </a:stretch>
        </p:blipFill>
        <p:spPr>
          <a:xfrm>
            <a:off x="3210969" y="4867421"/>
            <a:ext cx="765593" cy="1126060"/>
          </a:xfrm>
          <a:prstGeom prst="rect">
            <a:avLst/>
          </a:prstGeom>
        </p:spPr>
      </p:pic>
    </p:spTree>
    <p:extLst>
      <p:ext uri="{BB962C8B-B14F-4D97-AF65-F5344CB8AC3E}">
        <p14:creationId xmlns:p14="http://schemas.microsoft.com/office/powerpoint/2010/main" val="19632156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399"/>
                                          </p:stCondLst>
                                        </p:cTn>
                                        <p:tgtEl>
                                          <p:spTgt spid="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nodeType="afterEffect">
                                  <p:stCondLst>
                                    <p:cond delay="0"/>
                                  </p:stCondLst>
                                  <p:childTnLst>
                                    <p:set>
                                      <p:cBhvr>
                                        <p:cTn id="24" dur="1" fill="hold">
                                          <p:stCondLst>
                                            <p:cond delay="39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chemeClr val="accent6">
                    <a:lumMod val="75000"/>
                  </a:schemeClr>
                </a:solidFill>
              </a:rPr>
              <a:t>Arrays and Ranges</a:t>
            </a:r>
            <a:endParaRPr lang="en-US" dirty="0"/>
          </a:p>
        </p:txBody>
      </p:sp>
      <p:sp>
        <p:nvSpPr>
          <p:cNvPr id="3" name="Content Placeholder 2"/>
          <p:cNvSpPr>
            <a:spLocks noGrp="1"/>
          </p:cNvSpPr>
          <p:nvPr>
            <p:ph idx="1"/>
          </p:nvPr>
        </p:nvSpPr>
        <p:spPr/>
        <p:txBody>
          <a:bodyPr>
            <a:normAutofit fontScale="55000" lnSpcReduction="20000"/>
          </a:bodyPr>
          <a:lstStyle/>
          <a:p>
            <a:pPr marL="0" indent="0">
              <a:spcBef>
                <a:spcPts val="800"/>
              </a:spcBef>
              <a:buNone/>
            </a:pPr>
            <a:r>
              <a:rPr lang="en-US" sz="2800" dirty="0">
                <a:solidFill>
                  <a:srgbClr val="008000"/>
                </a:solidFill>
                <a:latin typeface="Courier"/>
                <a:cs typeface="Courier"/>
              </a:rPr>
              <a:t>a = ["</a:t>
            </a:r>
            <a:r>
              <a:rPr lang="en-US" sz="2800" dirty="0" smtClean="0">
                <a:solidFill>
                  <a:srgbClr val="008000"/>
                </a:solidFill>
                <a:latin typeface="Courier"/>
                <a:cs typeface="Courier"/>
              </a:rPr>
              <a:t>Marty</a:t>
            </a:r>
            <a:r>
              <a:rPr lang="en-US" sz="2800" dirty="0">
                <a:solidFill>
                  <a:srgbClr val="008000"/>
                </a:solidFill>
                <a:latin typeface="Courier"/>
                <a:cs typeface="Courier"/>
              </a:rPr>
              <a:t>", "</a:t>
            </a:r>
            <a:r>
              <a:rPr lang="en-US" sz="2800" dirty="0" smtClean="0">
                <a:solidFill>
                  <a:srgbClr val="008000"/>
                </a:solidFill>
                <a:latin typeface="Courier"/>
                <a:cs typeface="Courier"/>
              </a:rPr>
              <a:t>Doc</a:t>
            </a:r>
            <a:r>
              <a:rPr lang="en-US" sz="2800" dirty="0">
                <a:solidFill>
                  <a:srgbClr val="008000"/>
                </a:solidFill>
                <a:latin typeface="Courier"/>
                <a:cs typeface="Courier"/>
              </a:rPr>
              <a:t>", "</a:t>
            </a:r>
            <a:r>
              <a:rPr lang="en-US" sz="2800" dirty="0" smtClean="0">
                <a:solidFill>
                  <a:srgbClr val="008000"/>
                </a:solidFill>
                <a:latin typeface="Courier"/>
                <a:cs typeface="Courier"/>
              </a:rPr>
              <a:t>Biff</a:t>
            </a:r>
            <a:r>
              <a:rPr lang="en-US" sz="2800" dirty="0">
                <a:solidFill>
                  <a:srgbClr val="008000"/>
                </a:solidFill>
                <a:latin typeface="Courier"/>
                <a:cs typeface="Courier"/>
              </a:rPr>
              <a:t>"]</a:t>
            </a:r>
          </a:p>
          <a:p>
            <a:pPr marL="0" indent="0">
              <a:spcBef>
                <a:spcPts val="800"/>
              </a:spcBef>
              <a:buNone/>
            </a:pPr>
            <a:r>
              <a:rPr lang="en-US" sz="2800" dirty="0">
                <a:solidFill>
                  <a:srgbClr val="FF0000"/>
                </a:solidFill>
                <a:latin typeface="Courier"/>
                <a:cs typeface="Courier"/>
              </a:rPr>
              <a:t>a = [“Marty”, “Doc”, “Biff</a:t>
            </a:r>
            <a:r>
              <a:rPr lang="en-US" sz="2800" dirty="0" smtClean="0">
                <a:solidFill>
                  <a:srgbClr val="FF0000"/>
                </a:solidFill>
                <a:latin typeface="Courier"/>
                <a:cs typeface="Courier"/>
              </a:rPr>
              <a:t>”]</a:t>
            </a:r>
            <a:endParaRPr lang="en-US" sz="2800" dirty="0">
              <a:solidFill>
                <a:srgbClr val="FF0000"/>
              </a:solidFill>
              <a:latin typeface="Courier"/>
              <a:cs typeface="Courier"/>
            </a:endParaRPr>
          </a:p>
          <a:p>
            <a:pPr marL="0" indent="0">
              <a:spcBef>
                <a:spcPts val="800"/>
              </a:spcBef>
              <a:buNone/>
            </a:pPr>
            <a:r>
              <a:rPr lang="en-US" sz="2800" dirty="0" err="1" smtClean="0">
                <a:solidFill>
                  <a:srgbClr val="008000"/>
                </a:solidFill>
                <a:latin typeface="Courier"/>
                <a:cs typeface="Courier"/>
              </a:rPr>
              <a:t>a.include</a:t>
            </a:r>
            <a:r>
              <a:rPr lang="en-US" sz="2800" dirty="0" smtClean="0">
                <a:solidFill>
                  <a:srgbClr val="008000"/>
                </a:solidFill>
                <a:latin typeface="Courier"/>
                <a:cs typeface="Courier"/>
              </a:rPr>
              <a:t>?(“Doc”)</a:t>
            </a:r>
          </a:p>
          <a:p>
            <a:pPr marL="0" indent="0">
              <a:spcBef>
                <a:spcPts val="800"/>
              </a:spcBef>
              <a:buNone/>
            </a:pPr>
            <a:r>
              <a:rPr lang="en-US" sz="2800" dirty="0" smtClean="0">
                <a:solidFill>
                  <a:srgbClr val="FF0000"/>
                </a:solidFill>
                <a:latin typeface="Courier"/>
                <a:cs typeface="Courier"/>
              </a:rPr>
              <a:t>true</a:t>
            </a:r>
          </a:p>
          <a:p>
            <a:pPr marL="0" indent="0">
              <a:spcBef>
                <a:spcPts val="800"/>
              </a:spcBef>
              <a:buNone/>
            </a:pPr>
            <a:r>
              <a:rPr lang="en-US" sz="2800" dirty="0" err="1" smtClean="0">
                <a:solidFill>
                  <a:srgbClr val="008000"/>
                </a:solidFill>
                <a:latin typeface="Courier"/>
                <a:cs typeface="Courier"/>
              </a:rPr>
              <a:t>a.sort</a:t>
            </a:r>
            <a:endParaRPr lang="en-US" sz="2800" dirty="0" smtClean="0">
              <a:solidFill>
                <a:srgbClr val="008000"/>
              </a:solidFill>
              <a:latin typeface="Courier"/>
              <a:cs typeface="Courier"/>
            </a:endParaRPr>
          </a:p>
          <a:p>
            <a:pPr marL="0" indent="0">
              <a:spcBef>
                <a:spcPts val="800"/>
              </a:spcBef>
              <a:buNone/>
            </a:pPr>
            <a:r>
              <a:rPr lang="en-US" sz="2800" dirty="0" smtClean="0">
                <a:solidFill>
                  <a:srgbClr val="FF0000"/>
                </a:solidFill>
                <a:latin typeface="Courier"/>
                <a:cs typeface="Courier"/>
              </a:rPr>
              <a:t>[“Biff”, “Doc”, “Marty”]</a:t>
            </a:r>
          </a:p>
          <a:p>
            <a:pPr marL="0" indent="0">
              <a:spcBef>
                <a:spcPts val="800"/>
              </a:spcBef>
              <a:buNone/>
            </a:pPr>
            <a:r>
              <a:rPr lang="en-US" sz="2800" dirty="0" err="1" smtClean="0">
                <a:solidFill>
                  <a:srgbClr val="008000"/>
                </a:solidFill>
                <a:latin typeface="Courier"/>
                <a:cs typeface="Courier"/>
              </a:rPr>
              <a:t>a.reverse</a:t>
            </a:r>
            <a:endParaRPr lang="en-US" sz="2800" dirty="0" smtClean="0">
              <a:solidFill>
                <a:srgbClr val="008000"/>
              </a:solidFill>
              <a:latin typeface="Courier"/>
              <a:cs typeface="Courier"/>
            </a:endParaRPr>
          </a:p>
          <a:p>
            <a:pPr marL="0" indent="0">
              <a:spcBef>
                <a:spcPts val="800"/>
              </a:spcBef>
              <a:buNone/>
            </a:pPr>
            <a:r>
              <a:rPr lang="en-US" sz="2800" dirty="0" smtClean="0">
                <a:solidFill>
                  <a:srgbClr val="FF0000"/>
                </a:solidFill>
                <a:latin typeface="Courier"/>
                <a:cs typeface="Courier"/>
              </a:rPr>
              <a:t>[</a:t>
            </a:r>
            <a:r>
              <a:rPr lang="en-US" sz="2800" dirty="0">
                <a:solidFill>
                  <a:srgbClr val="FF0000"/>
                </a:solidFill>
                <a:latin typeface="Courier"/>
                <a:cs typeface="Courier"/>
              </a:rPr>
              <a:t>“Marty</a:t>
            </a:r>
            <a:r>
              <a:rPr lang="en-US" sz="2800" dirty="0" smtClean="0">
                <a:solidFill>
                  <a:srgbClr val="FF0000"/>
                </a:solidFill>
                <a:latin typeface="Courier"/>
                <a:cs typeface="Courier"/>
              </a:rPr>
              <a:t>”, “</a:t>
            </a:r>
            <a:r>
              <a:rPr lang="en-US" sz="2800" dirty="0">
                <a:solidFill>
                  <a:srgbClr val="FF0000"/>
                </a:solidFill>
                <a:latin typeface="Courier"/>
                <a:cs typeface="Courier"/>
              </a:rPr>
              <a:t>Doc</a:t>
            </a:r>
            <a:r>
              <a:rPr lang="en-US" sz="2800" dirty="0" smtClean="0">
                <a:solidFill>
                  <a:srgbClr val="FF0000"/>
                </a:solidFill>
                <a:latin typeface="Courier"/>
                <a:cs typeface="Courier"/>
              </a:rPr>
              <a:t>”, “</a:t>
            </a:r>
            <a:r>
              <a:rPr lang="en-US" sz="2800" dirty="0">
                <a:solidFill>
                  <a:srgbClr val="FF0000"/>
                </a:solidFill>
                <a:latin typeface="Courier"/>
                <a:cs typeface="Courier"/>
              </a:rPr>
              <a:t>Biff</a:t>
            </a:r>
            <a:r>
              <a:rPr lang="en-US" sz="2800" dirty="0" smtClean="0">
                <a:solidFill>
                  <a:srgbClr val="FF0000"/>
                </a:solidFill>
                <a:latin typeface="Courier"/>
                <a:cs typeface="Courier"/>
              </a:rPr>
              <a:t>”]</a:t>
            </a:r>
          </a:p>
          <a:p>
            <a:pPr marL="0" indent="0">
              <a:spcBef>
                <a:spcPts val="800"/>
              </a:spcBef>
              <a:buNone/>
            </a:pPr>
            <a:r>
              <a:rPr lang="en-US" sz="2800" dirty="0" err="1" smtClean="0">
                <a:solidFill>
                  <a:srgbClr val="008000"/>
                </a:solidFill>
                <a:latin typeface="Courier"/>
                <a:cs typeface="Courier"/>
              </a:rPr>
              <a:t>a.shuffle</a:t>
            </a:r>
            <a:endParaRPr lang="en-US" sz="2800" dirty="0" smtClean="0">
              <a:solidFill>
                <a:srgbClr val="008000"/>
              </a:solidFill>
              <a:latin typeface="Courier"/>
              <a:cs typeface="Courier"/>
            </a:endParaRPr>
          </a:p>
          <a:p>
            <a:pPr marL="0" indent="0">
              <a:spcBef>
                <a:spcPts val="800"/>
              </a:spcBef>
              <a:buNone/>
            </a:pPr>
            <a:r>
              <a:rPr lang="en-US" sz="2800" dirty="0" smtClean="0">
                <a:solidFill>
                  <a:srgbClr val="FF0000"/>
                </a:solidFill>
                <a:latin typeface="Courier"/>
                <a:cs typeface="Courier"/>
              </a:rPr>
              <a:t>[“Doc”,  “Marty”, “Biff”]</a:t>
            </a:r>
          </a:p>
          <a:p>
            <a:pPr marL="0" indent="0">
              <a:spcBef>
                <a:spcPts val="800"/>
              </a:spcBef>
              <a:buNone/>
            </a:pPr>
            <a:r>
              <a:rPr lang="en-US" sz="2800" dirty="0" err="1">
                <a:solidFill>
                  <a:srgbClr val="008000"/>
                </a:solidFill>
                <a:latin typeface="Courier"/>
                <a:cs typeface="Courier"/>
              </a:rPr>
              <a:t>a.join</a:t>
            </a:r>
            <a:endParaRPr lang="en-US" sz="2800" dirty="0">
              <a:solidFill>
                <a:srgbClr val="008000"/>
              </a:solidFill>
              <a:latin typeface="Courier"/>
              <a:cs typeface="Courier"/>
            </a:endParaRPr>
          </a:p>
          <a:p>
            <a:pPr marL="0" indent="0">
              <a:spcBef>
                <a:spcPts val="800"/>
              </a:spcBef>
              <a:buNone/>
            </a:pPr>
            <a:r>
              <a:rPr lang="en-US" sz="2800" dirty="0">
                <a:solidFill>
                  <a:srgbClr val="FF0000"/>
                </a:solidFill>
                <a:latin typeface="Courier"/>
                <a:cs typeface="Courier"/>
              </a:rPr>
              <a:t>=&gt; “</a:t>
            </a:r>
            <a:r>
              <a:rPr lang="en-US" sz="2800" dirty="0" err="1" smtClean="0">
                <a:solidFill>
                  <a:srgbClr val="FF0000"/>
                </a:solidFill>
                <a:latin typeface="Courier"/>
                <a:cs typeface="Courier"/>
              </a:rPr>
              <a:t>MartyDocBiff</a:t>
            </a:r>
            <a:r>
              <a:rPr lang="en-US" sz="2800" dirty="0" smtClean="0">
                <a:solidFill>
                  <a:srgbClr val="FF0000"/>
                </a:solidFill>
                <a:latin typeface="Courier"/>
                <a:cs typeface="Courier"/>
              </a:rPr>
              <a:t>”</a:t>
            </a:r>
            <a:endParaRPr lang="en-US" sz="2800" dirty="0">
              <a:solidFill>
                <a:srgbClr val="FF0000"/>
              </a:solidFill>
              <a:latin typeface="Courier"/>
              <a:cs typeface="Courier"/>
            </a:endParaRPr>
          </a:p>
          <a:p>
            <a:pPr marL="0" indent="0">
              <a:spcBef>
                <a:spcPts val="800"/>
              </a:spcBef>
              <a:buNone/>
            </a:pPr>
            <a:r>
              <a:rPr lang="en-US" sz="2800" dirty="0" err="1" smtClean="0">
                <a:solidFill>
                  <a:srgbClr val="008000"/>
                </a:solidFill>
                <a:latin typeface="Courier"/>
                <a:cs typeface="Courier"/>
              </a:rPr>
              <a:t>a.push</a:t>
            </a:r>
            <a:r>
              <a:rPr lang="en-US" sz="2800" dirty="0">
                <a:solidFill>
                  <a:srgbClr val="008000"/>
                </a:solidFill>
                <a:latin typeface="Courier"/>
                <a:cs typeface="Courier"/>
              </a:rPr>
              <a:t>("</a:t>
            </a:r>
            <a:r>
              <a:rPr lang="en-US" sz="2800" dirty="0" smtClean="0">
                <a:solidFill>
                  <a:srgbClr val="008000"/>
                </a:solidFill>
                <a:latin typeface="Courier"/>
                <a:cs typeface="Courier"/>
              </a:rPr>
              <a:t>Jennifer</a:t>
            </a:r>
            <a:r>
              <a:rPr lang="en-US" sz="2800" dirty="0">
                <a:solidFill>
                  <a:srgbClr val="008000"/>
                </a:solidFill>
                <a:latin typeface="Courier"/>
                <a:cs typeface="Courier"/>
              </a:rPr>
              <a:t>")</a:t>
            </a:r>
            <a:endParaRPr lang="en-US" sz="2800" dirty="0" smtClean="0">
              <a:solidFill>
                <a:srgbClr val="008000"/>
              </a:solidFill>
              <a:latin typeface="Courier"/>
              <a:cs typeface="Courier"/>
            </a:endParaRPr>
          </a:p>
          <a:p>
            <a:pPr marL="0" indent="0">
              <a:spcBef>
                <a:spcPts val="800"/>
              </a:spcBef>
              <a:buNone/>
            </a:pPr>
            <a:r>
              <a:rPr lang="en-US" sz="2800" dirty="0" smtClean="0">
                <a:solidFill>
                  <a:srgbClr val="FF0000"/>
                </a:solidFill>
                <a:latin typeface="Courier"/>
                <a:cs typeface="Courier"/>
              </a:rPr>
              <a:t>a = [“Marty”, “Doc”, “Biff”, “Jennifer”]</a:t>
            </a:r>
          </a:p>
          <a:p>
            <a:pPr marL="0" indent="0"/>
            <a:endParaRPr lang="en-US" dirty="0" smtClean="0"/>
          </a:p>
          <a:p>
            <a:pPr marL="0" indent="0"/>
            <a:endParaRPr lang="en-US" dirty="0" smtClean="0"/>
          </a:p>
          <a:p>
            <a:pPr marL="0" indent="0"/>
            <a:endParaRPr lang="en-US" dirty="0"/>
          </a:p>
          <a:p>
            <a:pPr marL="0" indent="0"/>
            <a:endParaRPr lang="en-US" dirty="0"/>
          </a:p>
        </p:txBody>
      </p:sp>
    </p:spTree>
    <p:extLst>
      <p:ext uri="{BB962C8B-B14F-4D97-AF65-F5344CB8AC3E}">
        <p14:creationId xmlns:p14="http://schemas.microsoft.com/office/powerpoint/2010/main" val="36120190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chemeClr val="accent6">
                    <a:lumMod val="75000"/>
                  </a:schemeClr>
                </a:solidFill>
              </a:rPr>
              <a:t>Arrays and Ranges</a:t>
            </a:r>
            <a:endParaRPr lang="en-US" dirty="0"/>
          </a:p>
        </p:txBody>
      </p:sp>
      <p:sp>
        <p:nvSpPr>
          <p:cNvPr id="3" name="Content Placeholder 2"/>
          <p:cNvSpPr>
            <a:spLocks noGrp="1"/>
          </p:cNvSpPr>
          <p:nvPr>
            <p:ph idx="1"/>
          </p:nvPr>
        </p:nvSpPr>
        <p:spPr/>
        <p:txBody>
          <a:bodyPr>
            <a:normAutofit lnSpcReduction="10000"/>
          </a:bodyPr>
          <a:lstStyle/>
          <a:p>
            <a:r>
              <a:rPr lang="en-US" sz="2400" dirty="0" smtClean="0">
                <a:cs typeface="Courier"/>
              </a:rPr>
              <a:t> A range converted to an array:</a:t>
            </a:r>
          </a:p>
          <a:p>
            <a:pPr marL="0" indent="0">
              <a:buNone/>
            </a:pPr>
            <a:r>
              <a:rPr lang="en-US" sz="2400" dirty="0" smtClean="0">
                <a:solidFill>
                  <a:srgbClr val="008000"/>
                </a:solidFill>
                <a:latin typeface="Courier"/>
                <a:cs typeface="Courier"/>
              </a:rPr>
              <a:t>(</a:t>
            </a:r>
            <a:r>
              <a:rPr lang="en-US" sz="2400" dirty="0">
                <a:solidFill>
                  <a:srgbClr val="008000"/>
                </a:solidFill>
                <a:latin typeface="Courier"/>
                <a:cs typeface="Courier"/>
              </a:rPr>
              <a:t>0..9).</a:t>
            </a:r>
            <a:r>
              <a:rPr lang="en-US" sz="2400" dirty="0" err="1">
                <a:solidFill>
                  <a:srgbClr val="008000"/>
                </a:solidFill>
                <a:latin typeface="Courier"/>
                <a:cs typeface="Courier"/>
              </a:rPr>
              <a:t>to_a</a:t>
            </a:r>
            <a:r>
              <a:rPr lang="en-US" sz="2400" dirty="0">
                <a:solidFill>
                  <a:srgbClr val="008000"/>
                </a:solidFill>
                <a:latin typeface="Courier"/>
                <a:cs typeface="Courier"/>
              </a:rPr>
              <a:t> </a:t>
            </a:r>
            <a:endParaRPr lang="en-US" sz="2400" dirty="0" smtClean="0">
              <a:solidFill>
                <a:srgbClr val="008000"/>
              </a:solidFill>
              <a:latin typeface="Courier"/>
              <a:cs typeface="Courier"/>
            </a:endParaRPr>
          </a:p>
          <a:p>
            <a:pPr>
              <a:buFont typeface="Symbol" charset="0"/>
              <a:buChar char=""/>
            </a:pPr>
            <a:r>
              <a:rPr lang="en-US" sz="2400" dirty="0" smtClean="0">
                <a:solidFill>
                  <a:srgbClr val="FF0000"/>
                </a:solidFill>
                <a:latin typeface="Courier"/>
                <a:cs typeface="Courier"/>
              </a:rPr>
              <a:t>[</a:t>
            </a:r>
            <a:r>
              <a:rPr lang="en-US" sz="2400" dirty="0">
                <a:solidFill>
                  <a:srgbClr val="FF0000"/>
                </a:solidFill>
                <a:latin typeface="Courier"/>
                <a:cs typeface="Courier"/>
              </a:rPr>
              <a:t>0, 1, 2, 3, 4, 5, 6, 7, 8, 9] </a:t>
            </a:r>
            <a:endParaRPr lang="en-US" sz="2400" dirty="0" smtClean="0">
              <a:solidFill>
                <a:srgbClr val="FF0000"/>
              </a:solidFill>
              <a:latin typeface="Courier"/>
              <a:cs typeface="Courier"/>
            </a:endParaRPr>
          </a:p>
          <a:p>
            <a:pPr marL="0" indent="0"/>
            <a:endParaRPr lang="en-US" sz="2400" dirty="0">
              <a:solidFill>
                <a:srgbClr val="FF0000"/>
              </a:solidFill>
              <a:latin typeface="Courier"/>
              <a:cs typeface="Courier"/>
            </a:endParaRPr>
          </a:p>
          <a:p>
            <a:pPr marL="0" indent="0"/>
            <a:r>
              <a:rPr lang="en-US" sz="2400" dirty="0" smtClean="0">
                <a:cs typeface="Courier"/>
              </a:rPr>
              <a:t>  Ranges also work with characters:</a:t>
            </a:r>
          </a:p>
          <a:p>
            <a:pPr marL="0" indent="0">
              <a:buNone/>
            </a:pPr>
            <a:r>
              <a:rPr lang="en-US" sz="2400" dirty="0" smtClean="0">
                <a:solidFill>
                  <a:srgbClr val="008000"/>
                </a:solidFill>
                <a:latin typeface="Courier"/>
                <a:cs typeface="Courier"/>
              </a:rPr>
              <a:t>(</a:t>
            </a:r>
            <a:r>
              <a:rPr lang="fr-FR" sz="2400" dirty="0" smtClean="0">
                <a:solidFill>
                  <a:srgbClr val="008000"/>
                </a:solidFill>
              </a:rPr>
              <a:t>’</a:t>
            </a:r>
            <a:r>
              <a:rPr lang="en-US" sz="2400" dirty="0" smtClean="0">
                <a:solidFill>
                  <a:srgbClr val="008000"/>
                </a:solidFill>
                <a:latin typeface="Courier"/>
                <a:cs typeface="Courier"/>
              </a:rPr>
              <a:t>a</a:t>
            </a:r>
            <a:r>
              <a:rPr lang="fr-FR" sz="2400" dirty="0">
                <a:solidFill>
                  <a:srgbClr val="008000"/>
                </a:solidFill>
              </a:rPr>
              <a:t>'</a:t>
            </a:r>
            <a:r>
              <a:rPr lang="en-US" sz="2400" dirty="0" smtClean="0">
                <a:solidFill>
                  <a:srgbClr val="008000"/>
                </a:solidFill>
                <a:latin typeface="Courier"/>
                <a:cs typeface="Courier"/>
              </a:rPr>
              <a:t>..</a:t>
            </a:r>
            <a:r>
              <a:rPr lang="fr-FR" sz="2400" dirty="0">
                <a:solidFill>
                  <a:srgbClr val="008000"/>
                </a:solidFill>
              </a:rPr>
              <a:t> </a:t>
            </a:r>
            <a:r>
              <a:rPr lang="fr-FR" sz="2400" dirty="0" smtClean="0">
                <a:solidFill>
                  <a:srgbClr val="008000"/>
                </a:solidFill>
              </a:rPr>
              <a:t>’</a:t>
            </a:r>
            <a:r>
              <a:rPr lang="en-US" sz="2400" dirty="0" smtClean="0">
                <a:solidFill>
                  <a:srgbClr val="008000"/>
                </a:solidFill>
                <a:latin typeface="Courier"/>
                <a:cs typeface="Courier"/>
              </a:rPr>
              <a:t>e</a:t>
            </a:r>
            <a:r>
              <a:rPr lang="fr-FR" sz="2400" dirty="0">
                <a:solidFill>
                  <a:srgbClr val="008000"/>
                </a:solidFill>
              </a:rPr>
              <a:t>'</a:t>
            </a:r>
            <a:r>
              <a:rPr lang="en-US" sz="2400" dirty="0" smtClean="0">
                <a:solidFill>
                  <a:srgbClr val="008000"/>
                </a:solidFill>
                <a:latin typeface="Courier"/>
                <a:cs typeface="Courier"/>
              </a:rPr>
              <a:t>).</a:t>
            </a:r>
            <a:r>
              <a:rPr lang="en-US" sz="2400" dirty="0" err="1" smtClean="0">
                <a:solidFill>
                  <a:srgbClr val="008000"/>
                </a:solidFill>
                <a:latin typeface="Courier"/>
                <a:cs typeface="Courier"/>
              </a:rPr>
              <a:t>to_a</a:t>
            </a:r>
            <a:endParaRPr lang="en-US" sz="2400" dirty="0" smtClean="0">
              <a:solidFill>
                <a:srgbClr val="008000"/>
              </a:solidFill>
              <a:latin typeface="Courier"/>
              <a:cs typeface="Courier"/>
            </a:endParaRPr>
          </a:p>
          <a:p>
            <a:pPr marL="0" indent="0">
              <a:buNone/>
            </a:pPr>
            <a:r>
              <a:rPr lang="en-US" sz="2400" dirty="0">
                <a:solidFill>
                  <a:srgbClr val="FF0000"/>
                </a:solidFill>
                <a:latin typeface="Courier"/>
                <a:cs typeface="Courier"/>
              </a:rPr>
              <a:t>=&gt; ["a", "b", "c", "d", "e"] </a:t>
            </a:r>
          </a:p>
          <a:p>
            <a:pPr marL="0" indent="0"/>
            <a:endParaRPr lang="en-US" dirty="0">
              <a:solidFill>
                <a:srgbClr val="FF0000"/>
              </a:solidFill>
              <a:latin typeface="Courier"/>
              <a:cs typeface="Courier"/>
            </a:endParaRPr>
          </a:p>
        </p:txBody>
      </p:sp>
    </p:spTree>
    <p:extLst>
      <p:ext uri="{BB962C8B-B14F-4D97-AF65-F5344CB8AC3E}">
        <p14:creationId xmlns:p14="http://schemas.microsoft.com/office/powerpoint/2010/main" val="34263146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smtClean="0">
                <a:solidFill>
                  <a:schemeClr val="accent2"/>
                </a:solidFill>
              </a:rPr>
              <a:t>Hashes and Symbols</a:t>
            </a:r>
            <a:endParaRPr lang="en-US" dirty="0">
              <a:solidFill>
                <a:schemeClr val="accent2"/>
              </a:solidFill>
            </a:endParaRPr>
          </a:p>
        </p:txBody>
      </p:sp>
      <p:sp>
        <p:nvSpPr>
          <p:cNvPr id="3" name="Content Placeholder 2"/>
          <p:cNvSpPr>
            <a:spLocks noGrp="1"/>
          </p:cNvSpPr>
          <p:nvPr>
            <p:ph idx="1"/>
          </p:nvPr>
        </p:nvSpPr>
        <p:spPr/>
        <p:txBody>
          <a:bodyPr>
            <a:normAutofit fontScale="85000" lnSpcReduction="20000"/>
          </a:bodyPr>
          <a:lstStyle/>
          <a:p>
            <a:pPr marL="0" indent="0" algn="ctr">
              <a:spcBef>
                <a:spcPts val="800"/>
              </a:spcBef>
              <a:buNone/>
            </a:pPr>
            <a:r>
              <a:rPr lang="en-US" sz="2400" dirty="0"/>
              <a:t>Hashes = Arrays that aren’t limited to integer indices.</a:t>
            </a:r>
          </a:p>
          <a:p>
            <a:pPr marL="0" indent="0" algn="ctr">
              <a:spcBef>
                <a:spcPts val="800"/>
              </a:spcBef>
              <a:buNone/>
            </a:pPr>
            <a:r>
              <a:rPr lang="en-US" sz="2400" dirty="0"/>
              <a:t>Hash indices = keys. They can be almost ANY object.</a:t>
            </a:r>
          </a:p>
          <a:p>
            <a:pPr marL="0" indent="0">
              <a:spcBef>
                <a:spcPts val="800"/>
              </a:spcBef>
              <a:buNone/>
            </a:pPr>
            <a:r>
              <a:rPr lang="en-US" sz="2400" dirty="0">
                <a:solidFill>
                  <a:srgbClr val="008000"/>
                </a:solidFill>
                <a:latin typeface="Courier"/>
                <a:cs typeface="Courier"/>
              </a:rPr>
              <a:t>user = {}                          </a:t>
            </a:r>
            <a:endParaRPr lang="en-US" sz="2400" i="1" dirty="0">
              <a:solidFill>
                <a:srgbClr val="008000"/>
              </a:solidFill>
              <a:latin typeface="Courier"/>
              <a:cs typeface="Courier"/>
            </a:endParaRPr>
          </a:p>
          <a:p>
            <a:pPr>
              <a:spcBef>
                <a:spcPts val="800"/>
              </a:spcBef>
              <a:buFont typeface="Symbol" charset="0"/>
              <a:buChar char=""/>
            </a:pPr>
            <a:r>
              <a:rPr lang="en-US" sz="2400" dirty="0">
                <a:solidFill>
                  <a:srgbClr val="FF0000"/>
                </a:solidFill>
                <a:latin typeface="Courier"/>
                <a:cs typeface="Courier"/>
              </a:rPr>
              <a:t>{}</a:t>
            </a:r>
          </a:p>
          <a:p>
            <a:pPr marL="0" indent="0">
              <a:spcBef>
                <a:spcPts val="800"/>
              </a:spcBef>
              <a:buNone/>
            </a:pPr>
            <a:r>
              <a:rPr lang="en-US" sz="2400" dirty="0">
                <a:solidFill>
                  <a:srgbClr val="008000"/>
                </a:solidFill>
                <a:latin typeface="Courier"/>
                <a:cs typeface="Courier"/>
              </a:rPr>
              <a:t>user["</a:t>
            </a:r>
            <a:r>
              <a:rPr lang="en-US" sz="2400" dirty="0" err="1">
                <a:solidFill>
                  <a:srgbClr val="008000"/>
                </a:solidFill>
                <a:latin typeface="Courier"/>
                <a:cs typeface="Courier"/>
              </a:rPr>
              <a:t>first_name</a:t>
            </a:r>
            <a:r>
              <a:rPr lang="en-US" sz="2400" dirty="0">
                <a:solidFill>
                  <a:srgbClr val="008000"/>
                </a:solidFill>
                <a:latin typeface="Courier"/>
                <a:cs typeface="Courier"/>
              </a:rPr>
              <a:t>"] = "Marty"   </a:t>
            </a:r>
          </a:p>
          <a:p>
            <a:pPr marL="285750" indent="-285750">
              <a:spcBef>
                <a:spcPts val="800"/>
              </a:spcBef>
              <a:buFont typeface="Symbol" charset="0"/>
              <a:buChar char=""/>
            </a:pPr>
            <a:r>
              <a:rPr lang="en-US" sz="2400" dirty="0">
                <a:solidFill>
                  <a:srgbClr val="FF0000"/>
                </a:solidFill>
                <a:latin typeface="Courier"/>
                <a:cs typeface="Courier"/>
              </a:rPr>
              <a:t>”Marty” </a:t>
            </a:r>
          </a:p>
          <a:p>
            <a:pPr marL="0" indent="0">
              <a:spcBef>
                <a:spcPts val="800"/>
              </a:spcBef>
              <a:buNone/>
            </a:pPr>
            <a:r>
              <a:rPr lang="en-US" sz="2400" dirty="0">
                <a:solidFill>
                  <a:srgbClr val="008000"/>
                </a:solidFill>
                <a:latin typeface="Courier"/>
                <a:cs typeface="Courier"/>
              </a:rPr>
              <a:t>user["</a:t>
            </a:r>
            <a:r>
              <a:rPr lang="en-US" sz="2400" dirty="0" err="1">
                <a:solidFill>
                  <a:srgbClr val="008000"/>
                </a:solidFill>
                <a:latin typeface="Courier"/>
                <a:cs typeface="Courier"/>
              </a:rPr>
              <a:t>last_name</a:t>
            </a:r>
            <a:r>
              <a:rPr lang="en-US" sz="2400" dirty="0">
                <a:solidFill>
                  <a:srgbClr val="008000"/>
                </a:solidFill>
                <a:latin typeface="Courier"/>
                <a:cs typeface="Courier"/>
              </a:rPr>
              <a:t>"] = "</a:t>
            </a:r>
            <a:r>
              <a:rPr lang="en-US" sz="2400" dirty="0" err="1">
                <a:solidFill>
                  <a:srgbClr val="008000"/>
                </a:solidFill>
                <a:latin typeface="Courier"/>
                <a:cs typeface="Courier"/>
              </a:rPr>
              <a:t>McFly</a:t>
            </a:r>
            <a:r>
              <a:rPr lang="en-US" sz="2400" dirty="0">
                <a:solidFill>
                  <a:srgbClr val="008000"/>
                </a:solidFill>
                <a:latin typeface="Courier"/>
                <a:cs typeface="Courier"/>
              </a:rPr>
              <a:t>"        </a:t>
            </a:r>
            <a:endParaRPr lang="en-US" sz="2400" i="1" dirty="0">
              <a:solidFill>
                <a:srgbClr val="008000"/>
              </a:solidFill>
              <a:latin typeface="Courier"/>
              <a:cs typeface="Courier"/>
            </a:endParaRPr>
          </a:p>
          <a:p>
            <a:pPr marL="285750" indent="-285750">
              <a:spcBef>
                <a:spcPts val="800"/>
              </a:spcBef>
              <a:buFont typeface="Symbol" charset="0"/>
              <a:buChar char=""/>
            </a:pPr>
            <a:r>
              <a:rPr lang="en-US" sz="2400" dirty="0">
                <a:solidFill>
                  <a:srgbClr val="FF0000"/>
                </a:solidFill>
                <a:latin typeface="Courier"/>
                <a:cs typeface="Courier"/>
              </a:rPr>
              <a:t>”</a:t>
            </a:r>
            <a:r>
              <a:rPr lang="en-US" sz="2400" dirty="0" err="1">
                <a:solidFill>
                  <a:srgbClr val="FF0000"/>
                </a:solidFill>
                <a:latin typeface="Courier"/>
                <a:cs typeface="Courier"/>
              </a:rPr>
              <a:t>McFly</a:t>
            </a:r>
            <a:r>
              <a:rPr lang="en-US" sz="2400" dirty="0">
                <a:solidFill>
                  <a:srgbClr val="FF0000"/>
                </a:solidFill>
                <a:latin typeface="Courier"/>
                <a:cs typeface="Courier"/>
              </a:rPr>
              <a:t>" </a:t>
            </a:r>
          </a:p>
          <a:p>
            <a:pPr marL="0" indent="0">
              <a:spcBef>
                <a:spcPts val="800"/>
              </a:spcBef>
              <a:buNone/>
            </a:pPr>
            <a:r>
              <a:rPr lang="en-US" sz="2400" dirty="0">
                <a:solidFill>
                  <a:srgbClr val="008000"/>
                </a:solidFill>
                <a:latin typeface="Courier"/>
                <a:cs typeface="Courier"/>
              </a:rPr>
              <a:t>user["</a:t>
            </a:r>
            <a:r>
              <a:rPr lang="en-US" sz="2400" dirty="0" err="1">
                <a:solidFill>
                  <a:srgbClr val="008000"/>
                </a:solidFill>
                <a:latin typeface="Courier"/>
                <a:cs typeface="Courier"/>
              </a:rPr>
              <a:t>first_name</a:t>
            </a:r>
            <a:r>
              <a:rPr lang="en-US" sz="2400" dirty="0">
                <a:solidFill>
                  <a:srgbClr val="008000"/>
                </a:solidFill>
                <a:latin typeface="Courier"/>
                <a:cs typeface="Courier"/>
              </a:rPr>
              <a:t>"]</a:t>
            </a:r>
          </a:p>
          <a:p>
            <a:pPr marL="285750" indent="-285750">
              <a:spcBef>
                <a:spcPts val="800"/>
              </a:spcBef>
              <a:buFont typeface="Symbol" charset="0"/>
              <a:buChar char=""/>
            </a:pPr>
            <a:r>
              <a:rPr lang="en-US" sz="2400" dirty="0">
                <a:solidFill>
                  <a:srgbClr val="FF0000"/>
                </a:solidFill>
                <a:latin typeface="Courier"/>
                <a:cs typeface="Courier"/>
              </a:rPr>
              <a:t>”Marty" </a:t>
            </a:r>
          </a:p>
          <a:p>
            <a:pPr marL="0" indent="0">
              <a:spcBef>
                <a:spcPts val="800"/>
              </a:spcBef>
              <a:buNone/>
            </a:pPr>
            <a:r>
              <a:rPr lang="en-US" sz="2400" dirty="0">
                <a:solidFill>
                  <a:srgbClr val="008000"/>
                </a:solidFill>
                <a:latin typeface="Courier"/>
                <a:cs typeface="Courier"/>
              </a:rPr>
              <a:t>user                               </a:t>
            </a:r>
          </a:p>
          <a:p>
            <a:pPr marL="285750" indent="-285750">
              <a:spcBef>
                <a:spcPts val="800"/>
              </a:spcBef>
              <a:buFont typeface="Symbol" charset="0"/>
              <a:buChar char=""/>
            </a:pPr>
            <a:r>
              <a:rPr lang="en-US" sz="2400" dirty="0">
                <a:solidFill>
                  <a:srgbClr val="FF0000"/>
                </a:solidFill>
                <a:latin typeface="Courier"/>
                <a:cs typeface="Courier"/>
              </a:rPr>
              <a:t>{"</a:t>
            </a:r>
            <a:r>
              <a:rPr lang="en-US" sz="2400" dirty="0" err="1">
                <a:solidFill>
                  <a:srgbClr val="FF0000"/>
                </a:solidFill>
                <a:latin typeface="Courier"/>
                <a:cs typeface="Courier"/>
              </a:rPr>
              <a:t>last_name</a:t>
            </a:r>
            <a:r>
              <a:rPr lang="en-US" sz="2400" dirty="0">
                <a:solidFill>
                  <a:srgbClr val="FF0000"/>
                </a:solidFill>
                <a:latin typeface="Courier"/>
                <a:cs typeface="Courier"/>
              </a:rPr>
              <a:t>"=&gt;”</a:t>
            </a:r>
            <a:r>
              <a:rPr lang="en-US" sz="2400" dirty="0" err="1">
                <a:solidFill>
                  <a:srgbClr val="FF0000"/>
                </a:solidFill>
                <a:latin typeface="Courier"/>
                <a:cs typeface="Courier"/>
              </a:rPr>
              <a:t>McFly</a:t>
            </a:r>
            <a:r>
              <a:rPr lang="en-US" sz="2400" dirty="0">
                <a:solidFill>
                  <a:srgbClr val="FF0000"/>
                </a:solidFill>
                <a:latin typeface="Courier"/>
                <a:cs typeface="Courier"/>
              </a:rPr>
              <a:t>", "</a:t>
            </a:r>
            <a:r>
              <a:rPr lang="en-US" sz="2400" dirty="0" err="1">
                <a:solidFill>
                  <a:srgbClr val="FF0000"/>
                </a:solidFill>
                <a:latin typeface="Courier"/>
                <a:cs typeface="Courier"/>
              </a:rPr>
              <a:t>first_name</a:t>
            </a:r>
            <a:r>
              <a:rPr lang="en-US" sz="2400" dirty="0">
                <a:solidFill>
                  <a:srgbClr val="FF0000"/>
                </a:solidFill>
                <a:latin typeface="Courier"/>
                <a:cs typeface="Courier"/>
              </a:rPr>
              <a:t>"=&gt;”Marty"} </a:t>
            </a:r>
          </a:p>
          <a:p>
            <a:pPr marL="0" indent="0"/>
            <a:endParaRPr lang="en-US" dirty="0">
              <a:solidFill>
                <a:srgbClr val="FF0000"/>
              </a:solidFill>
              <a:latin typeface="Courier"/>
              <a:cs typeface="Courier"/>
            </a:endParaRPr>
          </a:p>
        </p:txBody>
      </p:sp>
    </p:spTree>
    <p:extLst>
      <p:ext uri="{BB962C8B-B14F-4D97-AF65-F5344CB8AC3E}">
        <p14:creationId xmlns:p14="http://schemas.microsoft.com/office/powerpoint/2010/main" val="384576404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nchor="ctr"/>
          <a:lstStyle/>
          <a:p>
            <a:endParaRPr lang="en-US" sz="2800" dirty="0" smtClean="0"/>
          </a:p>
          <a:p>
            <a:r>
              <a:rPr lang="en-US" sz="2800" dirty="0" smtClean="0"/>
              <a:t> 1 – Quick Ruby basics</a:t>
            </a:r>
          </a:p>
          <a:p>
            <a:r>
              <a:rPr lang="en-US" sz="2800" dirty="0" smtClean="0"/>
              <a:t> 2 – Blocks and Iterators</a:t>
            </a:r>
          </a:p>
          <a:p>
            <a:pPr marL="0" indent="0">
              <a:buNone/>
            </a:pPr>
            <a:endParaRPr lang="en-US" sz="2400" dirty="0" smtClean="0"/>
          </a:p>
          <a:p>
            <a:endParaRPr lang="en-US" dirty="0" smtClean="0"/>
          </a:p>
          <a:p>
            <a:endParaRPr lang="en-US" dirty="0"/>
          </a:p>
        </p:txBody>
      </p:sp>
    </p:spTree>
    <p:extLst>
      <p:ext uri="{BB962C8B-B14F-4D97-AF65-F5344CB8AC3E}">
        <p14:creationId xmlns:p14="http://schemas.microsoft.com/office/powerpoint/2010/main" val="38823383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smtClean="0">
                <a:solidFill>
                  <a:schemeClr val="accent2"/>
                </a:solidFill>
              </a:rPr>
              <a:t>Hashes and Symbols</a:t>
            </a:r>
            <a:endParaRPr lang="en-US" dirty="0">
              <a:solidFill>
                <a:schemeClr val="accent2"/>
              </a:solidFill>
            </a:endParaRPr>
          </a:p>
        </p:txBody>
      </p:sp>
      <p:sp>
        <p:nvSpPr>
          <p:cNvPr id="3" name="Content Placeholder 2"/>
          <p:cNvSpPr>
            <a:spLocks noGrp="1"/>
          </p:cNvSpPr>
          <p:nvPr>
            <p:ph idx="1"/>
          </p:nvPr>
        </p:nvSpPr>
        <p:spPr/>
        <p:txBody>
          <a:bodyPr>
            <a:normAutofit fontScale="85000" lnSpcReduction="20000"/>
          </a:bodyPr>
          <a:lstStyle/>
          <a:p>
            <a:pPr marL="0" indent="0">
              <a:buNone/>
            </a:pPr>
            <a:r>
              <a:rPr lang="en-US" dirty="0"/>
              <a:t>Simplify with </a:t>
            </a:r>
            <a:r>
              <a:rPr lang="en-US" dirty="0" err="1"/>
              <a:t>hashrockets</a:t>
            </a:r>
            <a:r>
              <a:rPr lang="en-US" dirty="0"/>
              <a:t>  </a:t>
            </a:r>
          </a:p>
          <a:p>
            <a:pPr marL="0" indent="0">
              <a:buNone/>
            </a:pPr>
            <a:r>
              <a:rPr lang="en-US" dirty="0"/>
              <a:t>                 =&gt;</a:t>
            </a:r>
          </a:p>
          <a:p>
            <a:pPr marL="0" indent="0">
              <a:buNone/>
            </a:pPr>
            <a:r>
              <a:rPr lang="en-US" dirty="0">
                <a:solidFill>
                  <a:srgbClr val="008000"/>
                </a:solidFill>
                <a:latin typeface="Courier"/>
                <a:cs typeface="Courier"/>
              </a:rPr>
              <a:t>user = {"</a:t>
            </a:r>
            <a:r>
              <a:rPr lang="en-US" dirty="0" err="1">
                <a:solidFill>
                  <a:srgbClr val="008000"/>
                </a:solidFill>
                <a:latin typeface="Courier"/>
                <a:cs typeface="Courier"/>
              </a:rPr>
              <a:t>first_name</a:t>
            </a:r>
            <a:r>
              <a:rPr lang="en-US" dirty="0">
                <a:solidFill>
                  <a:srgbClr val="008000"/>
                </a:solidFill>
                <a:latin typeface="Courier"/>
                <a:cs typeface="Courier"/>
              </a:rPr>
              <a:t>”=&gt;"Lorraine", "</a:t>
            </a:r>
            <a:r>
              <a:rPr lang="en-US" dirty="0" err="1">
                <a:solidFill>
                  <a:srgbClr val="008000"/>
                </a:solidFill>
                <a:latin typeface="Courier"/>
                <a:cs typeface="Courier"/>
              </a:rPr>
              <a:t>last_name</a:t>
            </a:r>
            <a:r>
              <a:rPr lang="en-US" dirty="0">
                <a:solidFill>
                  <a:srgbClr val="008000"/>
                </a:solidFill>
                <a:latin typeface="Courier"/>
                <a:cs typeface="Courier"/>
              </a:rPr>
              <a:t>”=&gt;"</a:t>
            </a:r>
            <a:r>
              <a:rPr lang="en-US" dirty="0" err="1">
                <a:solidFill>
                  <a:srgbClr val="008000"/>
                </a:solidFill>
                <a:latin typeface="Courier"/>
                <a:cs typeface="Courier"/>
              </a:rPr>
              <a:t>McFly</a:t>
            </a:r>
            <a:r>
              <a:rPr lang="en-US" dirty="0">
                <a:solidFill>
                  <a:srgbClr val="008000"/>
                </a:solidFill>
                <a:latin typeface="Courier"/>
                <a:cs typeface="Courier"/>
              </a:rPr>
              <a:t>”}</a:t>
            </a:r>
          </a:p>
          <a:p>
            <a:pPr marL="0" indent="0">
              <a:buNone/>
            </a:pPr>
            <a:r>
              <a:rPr lang="en-US" dirty="0" smtClean="0">
                <a:solidFill>
                  <a:srgbClr val="FF0000"/>
                </a:solidFill>
                <a:latin typeface="Courier"/>
                <a:cs typeface="Courier"/>
              </a:rPr>
              <a:t>{</a:t>
            </a:r>
            <a:r>
              <a:rPr lang="en-US" dirty="0">
                <a:solidFill>
                  <a:srgbClr val="FF0000"/>
                </a:solidFill>
                <a:latin typeface="Courier"/>
                <a:cs typeface="Courier"/>
              </a:rPr>
              <a:t>"</a:t>
            </a:r>
            <a:r>
              <a:rPr lang="en-US" dirty="0" err="1">
                <a:solidFill>
                  <a:srgbClr val="FF0000"/>
                </a:solidFill>
                <a:latin typeface="Courier"/>
                <a:cs typeface="Courier"/>
              </a:rPr>
              <a:t>last_name</a:t>
            </a:r>
            <a:r>
              <a:rPr lang="en-US" dirty="0">
                <a:solidFill>
                  <a:srgbClr val="FF0000"/>
                </a:solidFill>
                <a:latin typeface="Courier"/>
                <a:cs typeface="Courier"/>
              </a:rPr>
              <a:t>"=&gt;"</a:t>
            </a:r>
            <a:r>
              <a:rPr lang="en-US" dirty="0" err="1">
                <a:solidFill>
                  <a:srgbClr val="FF0000"/>
                </a:solidFill>
                <a:latin typeface="Courier"/>
                <a:cs typeface="Courier"/>
              </a:rPr>
              <a:t>McFly</a:t>
            </a:r>
            <a:r>
              <a:rPr lang="en-US" dirty="0">
                <a:solidFill>
                  <a:srgbClr val="FF0000"/>
                </a:solidFill>
                <a:latin typeface="Courier"/>
                <a:cs typeface="Courier"/>
              </a:rPr>
              <a:t>", "</a:t>
            </a:r>
            <a:r>
              <a:rPr lang="en-US" dirty="0" err="1">
                <a:solidFill>
                  <a:srgbClr val="FF0000"/>
                </a:solidFill>
                <a:latin typeface="Courier"/>
                <a:cs typeface="Courier"/>
              </a:rPr>
              <a:t>first_name</a:t>
            </a:r>
            <a:r>
              <a:rPr lang="en-US" dirty="0">
                <a:solidFill>
                  <a:srgbClr val="FF0000"/>
                </a:solidFill>
                <a:latin typeface="Courier"/>
                <a:cs typeface="Courier"/>
              </a:rPr>
              <a:t>"=&gt;"Lorraine"} </a:t>
            </a:r>
          </a:p>
          <a:p>
            <a:pPr marL="0" indent="0">
              <a:buNone/>
            </a:pPr>
            <a:endParaRPr lang="en-US" dirty="0">
              <a:solidFill>
                <a:srgbClr val="FF0000"/>
              </a:solidFill>
              <a:latin typeface="Courier"/>
              <a:cs typeface="Courier"/>
            </a:endParaRPr>
          </a:p>
          <a:p>
            <a:pPr marL="0" indent="0">
              <a:buNone/>
            </a:pPr>
            <a:endParaRPr lang="en-US" dirty="0">
              <a:solidFill>
                <a:srgbClr val="FF0000"/>
              </a:solidFill>
              <a:latin typeface="Courier"/>
              <a:cs typeface="Courier"/>
            </a:endParaRPr>
          </a:p>
          <a:p>
            <a:pPr marL="0" indent="0">
              <a:buNone/>
            </a:pPr>
            <a:r>
              <a:rPr lang="en-US" dirty="0">
                <a:cs typeface="Courier"/>
              </a:rPr>
              <a:t>Symbols</a:t>
            </a:r>
          </a:p>
          <a:p>
            <a:pPr marL="0" indent="0">
              <a:buNone/>
            </a:pPr>
            <a:r>
              <a:rPr lang="en-US" dirty="0">
                <a:solidFill>
                  <a:srgbClr val="000000"/>
                </a:solidFill>
                <a:cs typeface="Courier"/>
              </a:rPr>
              <a:t>This is a string   </a:t>
            </a:r>
            <a:r>
              <a:rPr lang="en-US" dirty="0">
                <a:solidFill>
                  <a:srgbClr val="008000"/>
                </a:solidFill>
                <a:latin typeface="Courier"/>
                <a:cs typeface="Courier"/>
              </a:rPr>
              <a:t>"Marty"</a:t>
            </a:r>
          </a:p>
          <a:p>
            <a:pPr marL="0" indent="0">
              <a:buNone/>
            </a:pPr>
            <a:r>
              <a:rPr lang="en-US" dirty="0">
                <a:solidFill>
                  <a:srgbClr val="000000"/>
                </a:solidFill>
                <a:cs typeface="Courier"/>
              </a:rPr>
              <a:t>This is a symbol    </a:t>
            </a:r>
            <a:r>
              <a:rPr lang="en-US" dirty="0">
                <a:solidFill>
                  <a:srgbClr val="008000"/>
                </a:solidFill>
                <a:latin typeface="Courier"/>
                <a:cs typeface="Courier"/>
              </a:rPr>
              <a:t>:Marty</a:t>
            </a:r>
          </a:p>
          <a:p>
            <a:pPr marL="0" indent="0">
              <a:buNone/>
            </a:pPr>
            <a:endParaRPr lang="en-US" dirty="0">
              <a:solidFill>
                <a:srgbClr val="FF0000"/>
              </a:solidFill>
              <a:latin typeface="Courier"/>
              <a:cs typeface="Courier"/>
            </a:endParaRPr>
          </a:p>
        </p:txBody>
      </p:sp>
    </p:spTree>
    <p:extLst>
      <p:ext uri="{BB962C8B-B14F-4D97-AF65-F5344CB8AC3E}">
        <p14:creationId xmlns:p14="http://schemas.microsoft.com/office/powerpoint/2010/main" val="29114841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smtClean="0">
                <a:solidFill>
                  <a:schemeClr val="accent2"/>
                </a:solidFill>
              </a:rPr>
              <a:t>Hashes and Symbols</a:t>
            </a:r>
            <a:endParaRPr lang="en-US" dirty="0">
              <a:solidFill>
                <a:schemeClr val="accent2"/>
              </a:solidFill>
            </a:endParaRPr>
          </a:p>
        </p:txBody>
      </p:sp>
      <p:sp>
        <p:nvSpPr>
          <p:cNvPr id="3" name="Content Placeholder 2"/>
          <p:cNvSpPr>
            <a:spLocks noGrp="1"/>
          </p:cNvSpPr>
          <p:nvPr>
            <p:ph idx="1"/>
          </p:nvPr>
        </p:nvSpPr>
        <p:spPr/>
        <p:txBody>
          <a:bodyPr>
            <a:normAutofit fontScale="92500" lnSpcReduction="10000"/>
          </a:bodyPr>
          <a:lstStyle/>
          <a:p>
            <a:pPr marL="0" indent="0">
              <a:spcBef>
                <a:spcPts val="800"/>
              </a:spcBef>
              <a:buNone/>
            </a:pPr>
            <a:r>
              <a:rPr lang="en-US" dirty="0">
                <a:solidFill>
                  <a:srgbClr val="008000"/>
                </a:solidFill>
                <a:latin typeface="Courier"/>
                <a:cs typeface="Courier"/>
              </a:rPr>
              <a:t>user = { :name =&gt; "George </a:t>
            </a:r>
            <a:r>
              <a:rPr lang="en-US" dirty="0" err="1">
                <a:solidFill>
                  <a:srgbClr val="008000"/>
                </a:solidFill>
                <a:latin typeface="Courier"/>
                <a:cs typeface="Courier"/>
              </a:rPr>
              <a:t>McFly</a:t>
            </a:r>
            <a:r>
              <a:rPr lang="en-US" dirty="0">
                <a:solidFill>
                  <a:srgbClr val="008000"/>
                </a:solidFill>
                <a:latin typeface="Courier"/>
                <a:cs typeface="Courier"/>
              </a:rPr>
              <a:t>", :email =&gt; "</a:t>
            </a:r>
            <a:r>
              <a:rPr lang="en-US" dirty="0" err="1">
                <a:solidFill>
                  <a:srgbClr val="008000"/>
                </a:solidFill>
                <a:latin typeface="Courier"/>
                <a:cs typeface="Courier"/>
              </a:rPr>
              <a:t>geo@me.com</a:t>
            </a:r>
            <a:r>
              <a:rPr lang="en-US" dirty="0">
                <a:solidFill>
                  <a:srgbClr val="008000"/>
                </a:solidFill>
                <a:latin typeface="Courier"/>
                <a:cs typeface="Courier"/>
              </a:rPr>
              <a:t>" } </a:t>
            </a:r>
          </a:p>
          <a:p>
            <a:pPr marL="0" indent="0">
              <a:spcBef>
                <a:spcPts val="800"/>
              </a:spcBef>
              <a:buNone/>
            </a:pPr>
            <a:r>
              <a:rPr lang="en-US" dirty="0" smtClean="0">
                <a:solidFill>
                  <a:srgbClr val="FF0000"/>
                </a:solidFill>
                <a:latin typeface="Courier"/>
                <a:cs typeface="Courier"/>
              </a:rPr>
              <a:t>=</a:t>
            </a:r>
            <a:r>
              <a:rPr lang="en-US" dirty="0">
                <a:solidFill>
                  <a:srgbClr val="FF0000"/>
                </a:solidFill>
                <a:latin typeface="Courier"/>
                <a:cs typeface="Courier"/>
              </a:rPr>
              <a:t>&gt; {:name=&gt;”George </a:t>
            </a:r>
            <a:r>
              <a:rPr lang="en-US" dirty="0" err="1">
                <a:solidFill>
                  <a:srgbClr val="FF0000"/>
                </a:solidFill>
                <a:latin typeface="Courier"/>
                <a:cs typeface="Courier"/>
              </a:rPr>
              <a:t>McFly</a:t>
            </a:r>
            <a:r>
              <a:rPr lang="en-US" dirty="0">
                <a:solidFill>
                  <a:srgbClr val="FF0000"/>
                </a:solidFill>
                <a:latin typeface="Courier"/>
                <a:cs typeface="Courier"/>
              </a:rPr>
              <a:t>", :email=&gt;”</a:t>
            </a:r>
            <a:r>
              <a:rPr lang="en-US" dirty="0" err="1">
                <a:solidFill>
                  <a:srgbClr val="FF0000"/>
                </a:solidFill>
                <a:latin typeface="Courier"/>
                <a:cs typeface="Courier"/>
              </a:rPr>
              <a:t>geo@me.com</a:t>
            </a:r>
            <a:r>
              <a:rPr lang="en-US" dirty="0">
                <a:solidFill>
                  <a:srgbClr val="FF0000"/>
                </a:solidFill>
                <a:latin typeface="Courier"/>
                <a:cs typeface="Courier"/>
              </a:rPr>
              <a:t>"}</a:t>
            </a:r>
          </a:p>
          <a:p>
            <a:pPr marL="0" indent="0">
              <a:spcBef>
                <a:spcPts val="800"/>
              </a:spcBef>
              <a:buNone/>
            </a:pPr>
            <a:r>
              <a:rPr lang="en-US" dirty="0">
                <a:solidFill>
                  <a:srgbClr val="008000"/>
                </a:solidFill>
                <a:latin typeface="Courier"/>
                <a:cs typeface="Courier"/>
              </a:rPr>
              <a:t>user[:name]               </a:t>
            </a:r>
          </a:p>
          <a:p>
            <a:pPr marL="0" indent="0">
              <a:spcBef>
                <a:spcPts val="800"/>
              </a:spcBef>
              <a:buNone/>
            </a:pPr>
            <a:r>
              <a:rPr lang="en-US" dirty="0" smtClean="0">
                <a:solidFill>
                  <a:srgbClr val="FF0000"/>
                </a:solidFill>
                <a:latin typeface="Courier"/>
                <a:cs typeface="Courier"/>
              </a:rPr>
              <a:t>=</a:t>
            </a:r>
            <a:r>
              <a:rPr lang="en-US" dirty="0">
                <a:solidFill>
                  <a:srgbClr val="FF0000"/>
                </a:solidFill>
                <a:latin typeface="Courier"/>
                <a:cs typeface="Courier"/>
              </a:rPr>
              <a:t>&gt; ”George </a:t>
            </a:r>
            <a:r>
              <a:rPr lang="en-US" dirty="0" err="1">
                <a:solidFill>
                  <a:srgbClr val="FF0000"/>
                </a:solidFill>
                <a:latin typeface="Courier"/>
                <a:cs typeface="Courier"/>
              </a:rPr>
              <a:t>McFly</a:t>
            </a:r>
            <a:r>
              <a:rPr lang="en-US" dirty="0">
                <a:solidFill>
                  <a:srgbClr val="FF0000"/>
                </a:solidFill>
                <a:latin typeface="Courier"/>
                <a:cs typeface="Courier"/>
              </a:rPr>
              <a:t>" </a:t>
            </a:r>
          </a:p>
          <a:p>
            <a:pPr marL="0" indent="0">
              <a:spcBef>
                <a:spcPts val="800"/>
              </a:spcBef>
              <a:buNone/>
            </a:pPr>
            <a:r>
              <a:rPr lang="en-US" dirty="0">
                <a:solidFill>
                  <a:srgbClr val="008000"/>
                </a:solidFill>
                <a:latin typeface="Courier"/>
                <a:cs typeface="Courier"/>
              </a:rPr>
              <a:t>user[:password] </a:t>
            </a:r>
          </a:p>
          <a:p>
            <a:pPr marL="0" indent="0">
              <a:spcBef>
                <a:spcPts val="800"/>
              </a:spcBef>
              <a:buNone/>
            </a:pPr>
            <a:r>
              <a:rPr lang="en-US" dirty="0" smtClean="0">
                <a:solidFill>
                  <a:srgbClr val="FF0000"/>
                </a:solidFill>
                <a:latin typeface="Courier"/>
                <a:cs typeface="Courier"/>
              </a:rPr>
              <a:t>nil </a:t>
            </a:r>
            <a:endParaRPr lang="en-US" dirty="0">
              <a:solidFill>
                <a:srgbClr val="FF0000"/>
              </a:solidFill>
              <a:latin typeface="Courier"/>
              <a:cs typeface="Courier"/>
            </a:endParaRPr>
          </a:p>
          <a:p>
            <a:pPr marL="0" indent="0">
              <a:spcBef>
                <a:spcPts val="800"/>
              </a:spcBef>
              <a:buNone/>
            </a:pPr>
            <a:endParaRPr lang="en-US" dirty="0">
              <a:solidFill>
                <a:srgbClr val="FF0000"/>
              </a:solidFill>
              <a:latin typeface="Courier"/>
              <a:cs typeface="Courier"/>
            </a:endParaRPr>
          </a:p>
          <a:p>
            <a:pPr marL="0" indent="0">
              <a:spcBef>
                <a:spcPts val="800"/>
              </a:spcBef>
              <a:buNone/>
            </a:pPr>
            <a:r>
              <a:rPr lang="en-US" dirty="0">
                <a:solidFill>
                  <a:srgbClr val="008000"/>
                </a:solidFill>
                <a:latin typeface="Courier"/>
                <a:cs typeface="Courier"/>
              </a:rPr>
              <a:t>user = { :name =&gt; "Biff", :email =&gt; "</a:t>
            </a:r>
            <a:r>
              <a:rPr lang="en-US" dirty="0" err="1">
                <a:solidFill>
                  <a:srgbClr val="008000"/>
                </a:solidFill>
                <a:latin typeface="Courier"/>
                <a:cs typeface="Courier"/>
              </a:rPr>
              <a:t>biff@gmail.com</a:t>
            </a:r>
            <a:r>
              <a:rPr lang="en-US" dirty="0">
                <a:solidFill>
                  <a:srgbClr val="008000"/>
                </a:solidFill>
                <a:latin typeface="Courier"/>
                <a:cs typeface="Courier"/>
              </a:rPr>
              <a:t>" } </a:t>
            </a:r>
          </a:p>
          <a:p>
            <a:pPr marL="0" indent="0" algn="ctr">
              <a:spcBef>
                <a:spcPts val="800"/>
              </a:spcBef>
              <a:buNone/>
            </a:pPr>
            <a:r>
              <a:rPr lang="en-US" dirty="0"/>
              <a:t>is the exact same as</a:t>
            </a:r>
          </a:p>
          <a:p>
            <a:pPr marL="0" indent="0">
              <a:spcBef>
                <a:spcPts val="800"/>
              </a:spcBef>
              <a:buNone/>
            </a:pPr>
            <a:r>
              <a:rPr lang="en-US" dirty="0">
                <a:solidFill>
                  <a:srgbClr val="008000"/>
                </a:solidFill>
                <a:latin typeface="Courier"/>
                <a:cs typeface="Courier"/>
              </a:rPr>
              <a:t>user = { name: "Biff", email: "</a:t>
            </a:r>
            <a:r>
              <a:rPr lang="en-US" dirty="0" err="1">
                <a:solidFill>
                  <a:srgbClr val="008000"/>
                </a:solidFill>
                <a:latin typeface="Courier"/>
                <a:cs typeface="Courier"/>
              </a:rPr>
              <a:t>biff@gmail.com</a:t>
            </a:r>
            <a:r>
              <a:rPr lang="en-US" dirty="0">
                <a:solidFill>
                  <a:srgbClr val="008000"/>
                </a:solidFill>
                <a:latin typeface="Courier"/>
                <a:cs typeface="Courier"/>
              </a:rPr>
              <a:t>" } </a:t>
            </a:r>
          </a:p>
        </p:txBody>
      </p:sp>
    </p:spTree>
    <p:extLst>
      <p:ext uri="{BB962C8B-B14F-4D97-AF65-F5344CB8AC3E}">
        <p14:creationId xmlns:p14="http://schemas.microsoft.com/office/powerpoint/2010/main" val="29114841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Blocks</a:t>
            </a:r>
            <a:endParaRPr lang="en-US" dirty="0"/>
          </a:p>
        </p:txBody>
      </p:sp>
      <p:sp>
        <p:nvSpPr>
          <p:cNvPr id="3" name="Content Placeholder 2"/>
          <p:cNvSpPr>
            <a:spLocks noGrp="1"/>
          </p:cNvSpPr>
          <p:nvPr>
            <p:ph idx="1"/>
          </p:nvPr>
        </p:nvSpPr>
        <p:spPr/>
        <p:txBody>
          <a:bodyPr>
            <a:normAutofit/>
          </a:bodyPr>
          <a:lstStyle/>
          <a:p>
            <a:pPr marL="0" indent="0" algn="ctr">
              <a:buNone/>
            </a:pPr>
            <a:r>
              <a:rPr lang="en-US" sz="5400" dirty="0" smtClean="0"/>
              <a:t>A </a:t>
            </a:r>
            <a:r>
              <a:rPr lang="en-US" sz="5400" b="1" dirty="0" smtClean="0"/>
              <a:t>block</a:t>
            </a:r>
            <a:r>
              <a:rPr lang="en-US" sz="5400" dirty="0" smtClean="0"/>
              <a:t> is… </a:t>
            </a:r>
          </a:p>
          <a:p>
            <a:pPr marL="0" indent="0" algn="ctr">
              <a:buNone/>
            </a:pPr>
            <a:r>
              <a:rPr lang="en-US" sz="5400" dirty="0" smtClean="0"/>
              <a:t>a sequence of one or more executable Ruby statements</a:t>
            </a:r>
            <a:endParaRPr lang="en-US" sz="5400" dirty="0"/>
          </a:p>
        </p:txBody>
      </p:sp>
    </p:spTree>
    <p:extLst>
      <p:ext uri="{BB962C8B-B14F-4D97-AF65-F5344CB8AC3E}">
        <p14:creationId xmlns:p14="http://schemas.microsoft.com/office/powerpoint/2010/main" val="19124168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without variables</a:t>
            </a:r>
            <a:endParaRPr lang="en-US" dirty="0"/>
          </a:p>
        </p:txBody>
      </p:sp>
      <p:sp>
        <p:nvSpPr>
          <p:cNvPr id="3" name="Content Placeholder 2"/>
          <p:cNvSpPr>
            <a:spLocks noGrp="1"/>
          </p:cNvSpPr>
          <p:nvPr>
            <p:ph idx="1"/>
          </p:nvPr>
        </p:nvSpPr>
        <p:spPr>
          <a:xfrm>
            <a:off x="498474" y="1981200"/>
            <a:ext cx="8251029" cy="4144963"/>
          </a:xfrm>
        </p:spPr>
        <p:txBody>
          <a:bodyPr anchor="ctr"/>
          <a:lstStyle/>
          <a:p>
            <a:pPr marL="0" indent="0">
              <a:spcBef>
                <a:spcPts val="800"/>
              </a:spcBef>
              <a:buNone/>
            </a:pPr>
            <a:r>
              <a:rPr lang="en-US" dirty="0" smtClean="0">
                <a:solidFill>
                  <a:schemeClr val="bg2"/>
                </a:solidFill>
                <a:latin typeface="Chalkboard SE Regular"/>
                <a:cs typeface="Chalkboard SE Regular"/>
              </a:rPr>
              <a:t>   </a:t>
            </a:r>
            <a:r>
              <a:rPr lang="en-US" dirty="0" smtClean="0">
                <a:solidFill>
                  <a:srgbClr val="103154"/>
                </a:solidFill>
                <a:latin typeface="Chalkboard SE Regular"/>
                <a:cs typeface="Chalkboard SE Regular"/>
              </a:rPr>
              <a:t> </a:t>
            </a:r>
            <a:r>
              <a:rPr lang="en-US" sz="2800" dirty="0" smtClean="0">
                <a:solidFill>
                  <a:srgbClr val="008000"/>
                </a:solidFill>
                <a:latin typeface="Chalkboard SE Regular"/>
                <a:cs typeface="Chalkboard SE Regular"/>
              </a:rPr>
              <a:t>iterator </a:t>
            </a:r>
            <a:endParaRPr lang="en-US" dirty="0" smtClean="0">
              <a:solidFill>
                <a:srgbClr val="008000"/>
              </a:solidFill>
              <a:latin typeface="Chalkboard SE Regular"/>
              <a:cs typeface="Chalkboard SE Regular"/>
            </a:endParaRPr>
          </a:p>
          <a:p>
            <a:pPr marL="0" indent="0">
              <a:spcBef>
                <a:spcPts val="800"/>
              </a:spcBef>
              <a:buNone/>
            </a:pPr>
            <a:r>
              <a:rPr lang="en-US" dirty="0">
                <a:solidFill>
                  <a:srgbClr val="008000"/>
                </a:solidFill>
                <a:latin typeface="Bradley Hand Bold"/>
                <a:ea typeface="Wingdings"/>
                <a:cs typeface="Bradley Hand Bold"/>
                <a:sym typeface="Wingdings"/>
              </a:rPr>
              <a:t> </a:t>
            </a:r>
            <a:r>
              <a:rPr lang="en-US" dirty="0" smtClean="0">
                <a:solidFill>
                  <a:srgbClr val="008000"/>
                </a:solidFill>
                <a:latin typeface="Bradley Hand Bold"/>
                <a:ea typeface="Wingdings"/>
                <a:cs typeface="Bradley Hand Bold"/>
                <a:sym typeface="Wingdings"/>
              </a:rPr>
              <a:t>            </a:t>
            </a:r>
            <a:r>
              <a:rPr lang="en-US" dirty="0" smtClean="0">
                <a:solidFill>
                  <a:srgbClr val="008000"/>
                </a:solidFill>
                <a:latin typeface="Bradley Hand Bold"/>
                <a:cs typeface="Bradley Hand Bold"/>
              </a:rPr>
              <a:t> </a:t>
            </a:r>
            <a:endParaRPr lang="en-US" dirty="0">
              <a:solidFill>
                <a:srgbClr val="008000"/>
              </a:solidFill>
              <a:latin typeface="Bradley Hand Bold"/>
              <a:cs typeface="Bradley Hand Bold"/>
            </a:endParaRPr>
          </a:p>
          <a:p>
            <a:pPr marL="0" indent="0" algn="ctr">
              <a:spcBef>
                <a:spcPts val="800"/>
              </a:spcBef>
              <a:buNone/>
            </a:pPr>
            <a:r>
              <a:rPr lang="en-US" b="1" dirty="0" smtClean="0">
                <a:solidFill>
                  <a:srgbClr val="103154"/>
                </a:solidFill>
                <a:latin typeface="Courier"/>
                <a:cs typeface="Courier"/>
              </a:rPr>
              <a:t>3</a:t>
            </a:r>
            <a:r>
              <a:rPr lang="en-US" b="1" dirty="0" smtClean="0">
                <a:solidFill>
                  <a:srgbClr val="008000"/>
                </a:solidFill>
                <a:latin typeface="Courier"/>
                <a:cs typeface="Courier"/>
              </a:rPr>
              <a:t>.</a:t>
            </a:r>
            <a:r>
              <a:rPr lang="en-US" b="1" dirty="0">
                <a:solidFill>
                  <a:srgbClr val="008000"/>
                </a:solidFill>
                <a:latin typeface="Courier"/>
                <a:cs typeface="Courier"/>
              </a:rPr>
              <a:t>times </a:t>
            </a:r>
            <a:r>
              <a:rPr lang="en-US" b="1" dirty="0" smtClean="0">
                <a:solidFill>
                  <a:schemeClr val="accent6"/>
                </a:solidFill>
                <a:latin typeface="Courier"/>
                <a:cs typeface="Courier"/>
              </a:rPr>
              <a:t>{ print ”Can we please go get burgers? " } </a:t>
            </a:r>
          </a:p>
          <a:p>
            <a:pPr algn="ctr">
              <a:spcBef>
                <a:spcPts val="800"/>
              </a:spcBef>
              <a:buFont typeface="Wingdings" charset="0"/>
              <a:buChar char=" "/>
            </a:pPr>
            <a:r>
              <a:rPr lang="en-US" dirty="0" smtClean="0">
                <a:solidFill>
                  <a:srgbClr val="9D09D1"/>
                </a:solidFill>
                <a:latin typeface="Chalkboard SE Regular"/>
                <a:ea typeface="Wingdings"/>
                <a:cs typeface="Chalkboard SE Regular"/>
                <a:sym typeface="Wingdings"/>
              </a:rPr>
              <a:t></a:t>
            </a:r>
            <a:r>
              <a:rPr lang="en-US" dirty="0" smtClean="0">
                <a:solidFill>
                  <a:schemeClr val="tx1"/>
                </a:solidFill>
                <a:latin typeface="Bradley Hand Bold"/>
                <a:ea typeface="Wingdings"/>
                <a:cs typeface="Bradley Hand Bold"/>
                <a:sym typeface="Wingdings"/>
              </a:rPr>
              <a:t>  </a:t>
            </a:r>
          </a:p>
          <a:p>
            <a:pPr algn="ctr">
              <a:spcBef>
                <a:spcPts val="800"/>
              </a:spcBef>
              <a:buFont typeface="Wingdings" charset="0"/>
              <a:buChar char=" "/>
            </a:pPr>
            <a:r>
              <a:rPr lang="en-US" sz="2800" dirty="0" smtClean="0">
                <a:solidFill>
                  <a:srgbClr val="9D09D1"/>
                </a:solidFill>
                <a:latin typeface="Chalkboard SE Regular"/>
                <a:ea typeface="Wingdings"/>
                <a:cs typeface="Chalkboard SE Regular"/>
                <a:sym typeface="Wingdings"/>
              </a:rPr>
              <a:t>block</a:t>
            </a:r>
            <a:r>
              <a:rPr lang="en-US" dirty="0" smtClean="0">
                <a:solidFill>
                  <a:srgbClr val="9D09D1"/>
                </a:solidFill>
                <a:latin typeface="Chalkboard SE Regular"/>
                <a:ea typeface="Wingdings"/>
                <a:cs typeface="Chalkboard SE Regular"/>
                <a:sym typeface="Wingdings"/>
              </a:rPr>
              <a:t> </a:t>
            </a:r>
            <a:endParaRPr lang="en-US" dirty="0">
              <a:solidFill>
                <a:srgbClr val="9D09D1"/>
              </a:solidFill>
              <a:latin typeface="Chalkboard SE Regular"/>
              <a:cs typeface="Chalkboard SE Regular"/>
            </a:endParaRPr>
          </a:p>
        </p:txBody>
      </p:sp>
    </p:spTree>
    <p:extLst>
      <p:ext uri="{BB962C8B-B14F-4D97-AF65-F5344CB8AC3E}">
        <p14:creationId xmlns:p14="http://schemas.microsoft.com/office/powerpoint/2010/main" val="56809240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without variables</a:t>
            </a:r>
            <a:endParaRPr lang="en-US" dirty="0"/>
          </a:p>
        </p:txBody>
      </p:sp>
      <p:sp>
        <p:nvSpPr>
          <p:cNvPr id="3" name="Content Placeholder 2"/>
          <p:cNvSpPr>
            <a:spLocks noGrp="1"/>
          </p:cNvSpPr>
          <p:nvPr>
            <p:ph idx="1"/>
          </p:nvPr>
        </p:nvSpPr>
        <p:spPr/>
        <p:txBody>
          <a:bodyPr anchor="ctr"/>
          <a:lstStyle/>
          <a:p>
            <a:pPr marL="0" indent="0">
              <a:spcBef>
                <a:spcPts val="800"/>
              </a:spcBef>
              <a:buNone/>
            </a:pPr>
            <a:r>
              <a:rPr lang="en-US" b="1" dirty="0">
                <a:solidFill>
                  <a:srgbClr val="FF0000"/>
                </a:solidFill>
                <a:latin typeface="Courier"/>
                <a:cs typeface="Courier"/>
              </a:rPr>
              <a:t>Can we please go get </a:t>
            </a:r>
            <a:r>
              <a:rPr lang="en-US" b="1" dirty="0" smtClean="0">
                <a:solidFill>
                  <a:srgbClr val="FF0000"/>
                </a:solidFill>
                <a:latin typeface="Courier"/>
                <a:cs typeface="Courier"/>
              </a:rPr>
              <a:t>burgers</a:t>
            </a:r>
            <a:r>
              <a:rPr lang="en-US" b="1" dirty="0">
                <a:solidFill>
                  <a:srgbClr val="FF0000"/>
                </a:solidFill>
                <a:latin typeface="Courier"/>
                <a:cs typeface="Courier"/>
              </a:rPr>
              <a:t>? Can we please go get burgers</a:t>
            </a:r>
            <a:r>
              <a:rPr lang="en-US" b="1" dirty="0" smtClean="0">
                <a:solidFill>
                  <a:srgbClr val="FF0000"/>
                </a:solidFill>
                <a:latin typeface="Courier"/>
                <a:cs typeface="Courier"/>
              </a:rPr>
              <a:t>?</a:t>
            </a:r>
            <a:r>
              <a:rPr lang="en-US" b="1" dirty="0">
                <a:solidFill>
                  <a:srgbClr val="FF0000"/>
                </a:solidFill>
                <a:latin typeface="Courier"/>
                <a:cs typeface="Courier"/>
              </a:rPr>
              <a:t> </a:t>
            </a:r>
            <a:r>
              <a:rPr lang="en-US" b="1" dirty="0" smtClean="0">
                <a:solidFill>
                  <a:srgbClr val="FF0000"/>
                </a:solidFill>
                <a:latin typeface="Courier"/>
                <a:cs typeface="Courier"/>
              </a:rPr>
              <a:t>Can </a:t>
            </a:r>
            <a:r>
              <a:rPr lang="en-US" b="1" dirty="0">
                <a:solidFill>
                  <a:srgbClr val="FF0000"/>
                </a:solidFill>
                <a:latin typeface="Courier"/>
                <a:cs typeface="Courier"/>
              </a:rPr>
              <a:t>we please go get burgers?</a:t>
            </a:r>
            <a:r>
              <a:rPr lang="en-US" b="1" dirty="0" smtClean="0">
                <a:solidFill>
                  <a:srgbClr val="FF0000"/>
                </a:solidFill>
                <a:latin typeface="Courier"/>
                <a:cs typeface="Courier"/>
              </a:rPr>
              <a:t> =&gt; 3</a:t>
            </a:r>
            <a:endParaRPr lang="en-US" b="1" dirty="0">
              <a:solidFill>
                <a:srgbClr val="FF0000"/>
              </a:solidFill>
              <a:latin typeface="Courier"/>
              <a:cs typeface="Courier"/>
            </a:endParaRPr>
          </a:p>
        </p:txBody>
      </p:sp>
    </p:spTree>
    <p:extLst>
      <p:ext uri="{BB962C8B-B14F-4D97-AF65-F5344CB8AC3E}">
        <p14:creationId xmlns:p14="http://schemas.microsoft.com/office/powerpoint/2010/main" val="117169432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rgbClr val="0096FF"/>
                </a:solidFill>
              </a:rPr>
              <a:t>Blocks without variables</a:t>
            </a:r>
            <a:endParaRPr lang="en-US" dirty="0">
              <a:solidFill>
                <a:srgbClr val="0096FF"/>
              </a:solidFill>
            </a:endParaRPr>
          </a:p>
        </p:txBody>
      </p:sp>
      <p:sp>
        <p:nvSpPr>
          <p:cNvPr id="3" name="Content Placeholder 2"/>
          <p:cNvSpPr>
            <a:spLocks noGrp="1"/>
          </p:cNvSpPr>
          <p:nvPr>
            <p:ph idx="1"/>
          </p:nvPr>
        </p:nvSpPr>
        <p:spPr>
          <a:xfrm>
            <a:off x="498474" y="1848519"/>
            <a:ext cx="7556313" cy="4144963"/>
          </a:xfrm>
        </p:spPr>
        <p:txBody>
          <a:bodyPr>
            <a:normAutofit/>
          </a:bodyPr>
          <a:lstStyle/>
          <a:p>
            <a:pPr marL="0" indent="0">
              <a:buNone/>
            </a:pPr>
            <a:r>
              <a:rPr lang="en-US" dirty="0" smtClean="0">
                <a:cs typeface="Courier"/>
              </a:rPr>
              <a:t>A block with no variables:</a:t>
            </a:r>
          </a:p>
          <a:p>
            <a:pPr marL="0" indent="0">
              <a:buNone/>
            </a:pPr>
            <a:r>
              <a:rPr lang="en-US" dirty="0" smtClean="0">
                <a:solidFill>
                  <a:srgbClr val="008000"/>
                </a:solidFill>
                <a:latin typeface="Courier"/>
                <a:cs typeface="Courier"/>
              </a:rPr>
              <a:t>3</a:t>
            </a:r>
            <a:r>
              <a:rPr lang="en-US" dirty="0">
                <a:solidFill>
                  <a:srgbClr val="008000"/>
                </a:solidFill>
                <a:latin typeface="Courier"/>
                <a:cs typeface="Courier"/>
              </a:rPr>
              <a:t>.times { puts </a:t>
            </a:r>
            <a:r>
              <a:rPr lang="en-US" dirty="0" smtClean="0">
                <a:solidFill>
                  <a:srgbClr val="008000"/>
                </a:solidFill>
                <a:latin typeface="Courier"/>
                <a:cs typeface="Courier"/>
              </a:rPr>
              <a:t>”I’m hungry!</a:t>
            </a:r>
            <a:r>
              <a:rPr lang="en-US" dirty="0">
                <a:solidFill>
                  <a:srgbClr val="008000"/>
                </a:solidFill>
                <a:latin typeface="Courier"/>
                <a:cs typeface="Courier"/>
              </a:rPr>
              <a:t>" }</a:t>
            </a:r>
          </a:p>
          <a:p>
            <a:pPr marL="0" indent="0">
              <a:buNone/>
            </a:pPr>
            <a:r>
              <a:rPr lang="en-US" dirty="0">
                <a:solidFill>
                  <a:srgbClr val="FF0000"/>
                </a:solidFill>
                <a:latin typeface="Courier"/>
                <a:cs typeface="Courier"/>
              </a:rPr>
              <a:t>I’m hungry</a:t>
            </a:r>
            <a:r>
              <a:rPr lang="en-US" dirty="0" smtClean="0">
                <a:solidFill>
                  <a:srgbClr val="FF0000"/>
                </a:solidFill>
                <a:latin typeface="Courier"/>
                <a:cs typeface="Courier"/>
              </a:rPr>
              <a:t>!</a:t>
            </a:r>
          </a:p>
          <a:p>
            <a:pPr marL="0" indent="0">
              <a:buNone/>
            </a:pPr>
            <a:r>
              <a:rPr lang="en-US" dirty="0">
                <a:solidFill>
                  <a:srgbClr val="FF0000"/>
                </a:solidFill>
                <a:latin typeface="Courier"/>
                <a:cs typeface="Courier"/>
              </a:rPr>
              <a:t>I’m hungry</a:t>
            </a:r>
            <a:r>
              <a:rPr lang="en-US" dirty="0" smtClean="0">
                <a:solidFill>
                  <a:srgbClr val="FF0000"/>
                </a:solidFill>
                <a:latin typeface="Courier"/>
                <a:cs typeface="Courier"/>
              </a:rPr>
              <a:t>!</a:t>
            </a:r>
          </a:p>
          <a:p>
            <a:pPr marL="0" indent="0">
              <a:buNone/>
            </a:pPr>
            <a:r>
              <a:rPr lang="en-US" dirty="0">
                <a:solidFill>
                  <a:srgbClr val="FF0000"/>
                </a:solidFill>
                <a:latin typeface="Courier"/>
                <a:cs typeface="Courier"/>
              </a:rPr>
              <a:t>I’m hungry</a:t>
            </a:r>
            <a:r>
              <a:rPr lang="en-US" dirty="0" smtClean="0">
                <a:solidFill>
                  <a:srgbClr val="FF0000"/>
                </a:solidFill>
                <a:latin typeface="Courier"/>
                <a:cs typeface="Courier"/>
              </a:rPr>
              <a:t>!</a:t>
            </a:r>
          </a:p>
          <a:p>
            <a:pPr marL="0" indent="0">
              <a:buNone/>
            </a:pPr>
            <a:r>
              <a:rPr lang="en-US" dirty="0" smtClean="0">
                <a:solidFill>
                  <a:srgbClr val="FF0000"/>
                </a:solidFill>
                <a:latin typeface="Courier"/>
                <a:cs typeface="Courier"/>
              </a:rPr>
              <a:t>=&gt; 3</a:t>
            </a:r>
          </a:p>
        </p:txBody>
      </p:sp>
    </p:spTree>
    <p:extLst>
      <p:ext uri="{BB962C8B-B14F-4D97-AF65-F5344CB8AC3E}">
        <p14:creationId xmlns:p14="http://schemas.microsoft.com/office/powerpoint/2010/main" val="30846029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without variables</a:t>
            </a:r>
            <a:endParaRPr lang="en-US" dirty="0"/>
          </a:p>
        </p:txBody>
      </p:sp>
      <p:sp>
        <p:nvSpPr>
          <p:cNvPr id="3" name="Content Placeholder 2"/>
          <p:cNvSpPr>
            <a:spLocks noGrp="1"/>
          </p:cNvSpPr>
          <p:nvPr>
            <p:ph idx="1"/>
          </p:nvPr>
        </p:nvSpPr>
        <p:spPr/>
        <p:txBody>
          <a:bodyPr>
            <a:normAutofit/>
          </a:bodyPr>
          <a:lstStyle/>
          <a:p>
            <a:pPr marL="0" indent="0">
              <a:spcBef>
                <a:spcPts val="1400"/>
              </a:spcBef>
              <a:buNone/>
            </a:pPr>
            <a:r>
              <a:rPr lang="en-US" dirty="0" smtClean="0">
                <a:solidFill>
                  <a:srgbClr val="008000"/>
                </a:solidFill>
                <a:latin typeface="Courier"/>
                <a:cs typeface="Courier"/>
              </a:rPr>
              <a:t>2.times </a:t>
            </a:r>
            <a:r>
              <a:rPr lang="en-US" b="1" dirty="0" smtClean="0">
                <a:solidFill>
                  <a:schemeClr val="accent1"/>
                </a:solidFill>
                <a:latin typeface="Courier"/>
                <a:cs typeface="Courier"/>
              </a:rPr>
              <a:t>do</a:t>
            </a:r>
            <a:r>
              <a:rPr lang="en-US" dirty="0" smtClean="0">
                <a:solidFill>
                  <a:srgbClr val="008000"/>
                </a:solidFill>
                <a:latin typeface="Courier"/>
                <a:cs typeface="Courier"/>
              </a:rPr>
              <a:t> </a:t>
            </a:r>
          </a:p>
          <a:p>
            <a:pPr marL="0" indent="0">
              <a:spcBef>
                <a:spcPts val="1400"/>
              </a:spcBef>
              <a:buNone/>
            </a:pPr>
            <a:r>
              <a:rPr lang="en-US" dirty="0" smtClean="0">
                <a:solidFill>
                  <a:srgbClr val="008000"/>
                </a:solidFill>
                <a:latin typeface="Courier"/>
                <a:cs typeface="Courier"/>
              </a:rPr>
              <a:t>print "We would like to invite you to no longer live with us. "  </a:t>
            </a:r>
          </a:p>
          <a:p>
            <a:pPr marL="0" indent="0">
              <a:spcBef>
                <a:spcPts val="1400"/>
              </a:spcBef>
              <a:buNone/>
            </a:pPr>
            <a:r>
              <a:rPr lang="en-US" dirty="0" smtClean="0">
                <a:solidFill>
                  <a:srgbClr val="008000"/>
                </a:solidFill>
                <a:latin typeface="Courier"/>
                <a:cs typeface="Courier"/>
              </a:rPr>
              <a:t>print "At first I did not know it was your diary, I thought it was a very sad handwritten book. " </a:t>
            </a:r>
          </a:p>
          <a:p>
            <a:pPr marL="0" indent="0">
              <a:spcBef>
                <a:spcPts val="1400"/>
              </a:spcBef>
              <a:buNone/>
            </a:pPr>
            <a:r>
              <a:rPr lang="en-US" dirty="0" smtClean="0">
                <a:solidFill>
                  <a:srgbClr val="008000"/>
                </a:solidFill>
                <a:latin typeface="Courier"/>
                <a:cs typeface="Courier"/>
              </a:rPr>
              <a:t>print "You smell like pine needles and you have a face like sunshine. " </a:t>
            </a:r>
          </a:p>
          <a:p>
            <a:pPr marL="0" indent="0">
              <a:spcBef>
                <a:spcPts val="1400"/>
              </a:spcBef>
              <a:buNone/>
            </a:pPr>
            <a:r>
              <a:rPr lang="en-US" b="1" dirty="0" smtClean="0">
                <a:solidFill>
                  <a:srgbClr val="FF7F01"/>
                </a:solidFill>
                <a:latin typeface="Courier"/>
                <a:cs typeface="Courier"/>
              </a:rPr>
              <a:t>end</a:t>
            </a:r>
            <a:endParaRPr lang="en-US" dirty="0" smtClean="0">
              <a:solidFill>
                <a:srgbClr val="FF7F01"/>
              </a:solidFill>
              <a:latin typeface="Courier"/>
              <a:cs typeface="Courier"/>
            </a:endParaRPr>
          </a:p>
          <a:p>
            <a:pPr marL="0" indent="0">
              <a:buNone/>
            </a:pPr>
            <a:endParaRPr lang="en-US" dirty="0"/>
          </a:p>
        </p:txBody>
      </p:sp>
    </p:spTree>
    <p:extLst>
      <p:ext uri="{BB962C8B-B14F-4D97-AF65-F5344CB8AC3E}">
        <p14:creationId xmlns:p14="http://schemas.microsoft.com/office/powerpoint/2010/main" val="94928889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without variables</a:t>
            </a:r>
            <a:endParaRPr lang="en-US" dirty="0"/>
          </a:p>
        </p:txBody>
      </p:sp>
      <p:sp>
        <p:nvSpPr>
          <p:cNvPr id="3" name="Content Placeholder 2"/>
          <p:cNvSpPr>
            <a:spLocks noGrp="1"/>
          </p:cNvSpPr>
          <p:nvPr>
            <p:ph idx="1"/>
          </p:nvPr>
        </p:nvSpPr>
        <p:spPr/>
        <p:txBody>
          <a:bodyPr anchor="ctr"/>
          <a:lstStyle/>
          <a:p>
            <a:pPr marL="0" indent="0">
              <a:buNone/>
            </a:pPr>
            <a:r>
              <a:rPr lang="en-US" b="1" dirty="0">
                <a:solidFill>
                  <a:srgbClr val="FF0000"/>
                </a:solidFill>
                <a:latin typeface="Courier"/>
                <a:cs typeface="Courier"/>
              </a:rPr>
              <a:t>We would like to invite you to no longer live with us. </a:t>
            </a:r>
            <a:r>
              <a:rPr lang="en-US" b="1" dirty="0" smtClean="0">
                <a:solidFill>
                  <a:srgbClr val="FF0000"/>
                </a:solidFill>
                <a:latin typeface="Courier"/>
                <a:cs typeface="Courier"/>
              </a:rPr>
              <a:t>At </a:t>
            </a:r>
            <a:r>
              <a:rPr lang="en-US" b="1" dirty="0">
                <a:solidFill>
                  <a:srgbClr val="FF0000"/>
                </a:solidFill>
                <a:latin typeface="Courier"/>
                <a:cs typeface="Courier"/>
              </a:rPr>
              <a:t>first I did not know it was your diary, I thought it was a very sad handwritten book. </a:t>
            </a:r>
            <a:r>
              <a:rPr lang="en-US" b="1" dirty="0" smtClean="0">
                <a:solidFill>
                  <a:srgbClr val="FF0000"/>
                </a:solidFill>
                <a:latin typeface="Courier"/>
                <a:cs typeface="Courier"/>
              </a:rPr>
              <a:t>You smell </a:t>
            </a:r>
            <a:r>
              <a:rPr lang="en-US" b="1" dirty="0">
                <a:solidFill>
                  <a:srgbClr val="FF0000"/>
                </a:solidFill>
                <a:latin typeface="Courier"/>
                <a:cs typeface="Courier"/>
              </a:rPr>
              <a:t>like pine needles and you have a face like sunshine. We would like to invite you to no longer live with us. </a:t>
            </a:r>
            <a:r>
              <a:rPr lang="en-US" b="1" dirty="0" smtClean="0">
                <a:solidFill>
                  <a:srgbClr val="FF0000"/>
                </a:solidFill>
                <a:latin typeface="Courier"/>
                <a:cs typeface="Courier"/>
              </a:rPr>
              <a:t>At first </a:t>
            </a:r>
            <a:r>
              <a:rPr lang="en-US" b="1" dirty="0">
                <a:solidFill>
                  <a:srgbClr val="FF0000"/>
                </a:solidFill>
                <a:latin typeface="Courier"/>
                <a:cs typeface="Courier"/>
              </a:rPr>
              <a:t>I did not know it was your diary, I thought it was a very sad handwritten book. </a:t>
            </a:r>
            <a:r>
              <a:rPr lang="en-US" b="1" dirty="0" smtClean="0">
                <a:solidFill>
                  <a:srgbClr val="FF0000"/>
                </a:solidFill>
                <a:latin typeface="Courier"/>
                <a:cs typeface="Courier"/>
              </a:rPr>
              <a:t>You smell </a:t>
            </a:r>
            <a:r>
              <a:rPr lang="en-US" b="1" dirty="0">
                <a:solidFill>
                  <a:srgbClr val="FF0000"/>
                </a:solidFill>
                <a:latin typeface="Courier"/>
                <a:cs typeface="Courier"/>
              </a:rPr>
              <a:t>like pine needles and you have a face like sunshine.  =&gt; 2 </a:t>
            </a:r>
          </a:p>
        </p:txBody>
      </p:sp>
    </p:spTree>
    <p:extLst>
      <p:ext uri="{BB962C8B-B14F-4D97-AF65-F5344CB8AC3E}">
        <p14:creationId xmlns:p14="http://schemas.microsoft.com/office/powerpoint/2010/main" val="1576327717"/>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chemeClr val="tx2"/>
                </a:solidFill>
              </a:rPr>
              <a:t>Quick detour back to method calls</a:t>
            </a:r>
            <a:endParaRPr lang="en-US" dirty="0">
              <a:solidFill>
                <a:schemeClr val="tx2"/>
              </a:solidFill>
            </a:endParaRPr>
          </a:p>
        </p:txBody>
      </p:sp>
      <p:sp>
        <p:nvSpPr>
          <p:cNvPr id="3" name="Content Placeholder 2"/>
          <p:cNvSpPr>
            <a:spLocks noGrp="1"/>
          </p:cNvSpPr>
          <p:nvPr>
            <p:ph idx="1"/>
          </p:nvPr>
        </p:nvSpPr>
        <p:spPr/>
        <p:txBody>
          <a:bodyPr>
            <a:noAutofit/>
          </a:bodyPr>
          <a:lstStyle/>
          <a:p>
            <a:pPr marL="0" indent="0">
              <a:buNone/>
            </a:pPr>
            <a:r>
              <a:rPr lang="en-US" b="1" dirty="0" smtClean="0">
                <a:solidFill>
                  <a:srgbClr val="008000"/>
                </a:solidFill>
                <a:latin typeface="Courier"/>
                <a:cs typeface="Courier"/>
              </a:rPr>
              <a:t>foodorder1 = </a:t>
            </a:r>
            <a:r>
              <a:rPr lang="en-US" b="1" dirty="0">
                <a:solidFill>
                  <a:srgbClr val="008000"/>
                </a:solidFill>
                <a:latin typeface="Courier"/>
                <a:cs typeface="Courier"/>
              </a:rPr>
              <a:t>"</a:t>
            </a:r>
            <a:r>
              <a:rPr lang="en-US" b="1" dirty="0" smtClean="0">
                <a:solidFill>
                  <a:srgbClr val="008000"/>
                </a:solidFill>
                <a:latin typeface="Courier"/>
                <a:cs typeface="Courier"/>
              </a:rPr>
              <a:t>Big Mac"</a:t>
            </a:r>
          </a:p>
          <a:p>
            <a:pPr marL="0" indent="0">
              <a:spcBef>
                <a:spcPts val="800"/>
              </a:spcBef>
              <a:buNone/>
            </a:pPr>
            <a:r>
              <a:rPr lang="en-US" b="1" dirty="0" smtClean="0">
                <a:solidFill>
                  <a:srgbClr val="FF0000"/>
                </a:solidFill>
                <a:latin typeface="Courier"/>
                <a:cs typeface="Courier"/>
              </a:rPr>
              <a:t> =&gt; "Big Mac"</a:t>
            </a:r>
          </a:p>
          <a:p>
            <a:pPr marL="0" indent="0">
              <a:spcBef>
                <a:spcPts val="800"/>
              </a:spcBef>
              <a:buNone/>
            </a:pPr>
            <a:endParaRPr lang="en-US" b="1" dirty="0">
              <a:solidFill>
                <a:srgbClr val="008000"/>
              </a:solidFill>
              <a:latin typeface="Courier"/>
              <a:cs typeface="Courier"/>
            </a:endParaRPr>
          </a:p>
          <a:p>
            <a:pPr marL="0" indent="0">
              <a:spcBef>
                <a:spcPts val="800"/>
              </a:spcBef>
              <a:buNone/>
            </a:pPr>
            <a:r>
              <a:rPr lang="en-US" b="1" dirty="0" smtClean="0">
                <a:solidFill>
                  <a:srgbClr val="008000"/>
                </a:solidFill>
                <a:latin typeface="Courier"/>
                <a:cs typeface="Courier"/>
              </a:rPr>
              <a:t>foodorder1.reverse</a:t>
            </a:r>
          </a:p>
          <a:p>
            <a:pPr marL="0" indent="0">
              <a:spcBef>
                <a:spcPts val="800"/>
              </a:spcBef>
              <a:buNone/>
            </a:pPr>
            <a:r>
              <a:rPr lang="en-US" b="1" dirty="0">
                <a:solidFill>
                  <a:srgbClr val="FF0000"/>
                </a:solidFill>
                <a:latin typeface="Courier"/>
                <a:cs typeface="Courier"/>
              </a:rPr>
              <a:t> =&gt; "</a:t>
            </a:r>
            <a:r>
              <a:rPr lang="en-US" b="1" dirty="0" err="1">
                <a:solidFill>
                  <a:srgbClr val="FF0000"/>
                </a:solidFill>
                <a:latin typeface="Courier"/>
                <a:cs typeface="Courier"/>
              </a:rPr>
              <a:t>caM</a:t>
            </a:r>
            <a:r>
              <a:rPr lang="en-US" b="1" dirty="0">
                <a:solidFill>
                  <a:srgbClr val="FF0000"/>
                </a:solidFill>
                <a:latin typeface="Courier"/>
                <a:cs typeface="Courier"/>
              </a:rPr>
              <a:t> </a:t>
            </a:r>
            <a:r>
              <a:rPr lang="en-US" b="1" dirty="0" err="1">
                <a:solidFill>
                  <a:srgbClr val="FF0000"/>
                </a:solidFill>
                <a:latin typeface="Courier"/>
                <a:cs typeface="Courier"/>
              </a:rPr>
              <a:t>giB</a:t>
            </a:r>
            <a:r>
              <a:rPr lang="en-US" b="1" dirty="0">
                <a:solidFill>
                  <a:srgbClr val="FF0000"/>
                </a:solidFill>
                <a:latin typeface="Courier"/>
                <a:cs typeface="Courier"/>
              </a:rPr>
              <a:t>" </a:t>
            </a:r>
            <a:endParaRPr lang="en-US" b="1" dirty="0" smtClean="0">
              <a:solidFill>
                <a:srgbClr val="FF0000"/>
              </a:solidFill>
              <a:latin typeface="Courier"/>
              <a:cs typeface="Courier"/>
            </a:endParaRPr>
          </a:p>
          <a:p>
            <a:pPr marL="0" indent="0">
              <a:spcBef>
                <a:spcPts val="800"/>
              </a:spcBef>
              <a:buNone/>
            </a:pPr>
            <a:endParaRPr lang="en-US" b="1" dirty="0" smtClean="0">
              <a:solidFill>
                <a:srgbClr val="FF0000"/>
              </a:solidFill>
              <a:latin typeface="Courier"/>
              <a:cs typeface="Courier"/>
            </a:endParaRPr>
          </a:p>
          <a:p>
            <a:pPr marL="0" indent="0">
              <a:spcBef>
                <a:spcPts val="800"/>
              </a:spcBef>
              <a:buNone/>
            </a:pPr>
            <a:r>
              <a:rPr lang="en-US" b="1" dirty="0" smtClean="0">
                <a:solidFill>
                  <a:srgbClr val="008000"/>
                </a:solidFill>
                <a:latin typeface="Courier"/>
                <a:cs typeface="Courier"/>
              </a:rPr>
              <a:t>foodorder1.concat(</a:t>
            </a:r>
            <a:r>
              <a:rPr lang="en-US" b="1" dirty="0">
                <a:solidFill>
                  <a:srgbClr val="008000"/>
                </a:solidFill>
                <a:latin typeface="Courier"/>
                <a:cs typeface="Courier"/>
              </a:rPr>
              <a:t>"</a:t>
            </a:r>
            <a:r>
              <a:rPr lang="en-US" b="1" dirty="0" smtClean="0">
                <a:solidFill>
                  <a:srgbClr val="008000"/>
                </a:solidFill>
                <a:latin typeface="Courier"/>
                <a:cs typeface="Courier"/>
              </a:rPr>
              <a:t> with fries")</a:t>
            </a:r>
          </a:p>
          <a:p>
            <a:pPr marL="0" indent="0">
              <a:spcBef>
                <a:spcPts val="800"/>
              </a:spcBef>
              <a:buNone/>
            </a:pPr>
            <a:r>
              <a:rPr lang="en-US" b="1" dirty="0">
                <a:solidFill>
                  <a:srgbClr val="FF0000"/>
                </a:solidFill>
                <a:latin typeface="Courier"/>
                <a:cs typeface="Courier"/>
              </a:rPr>
              <a:t> =&gt; "Big Mac with </a:t>
            </a:r>
            <a:r>
              <a:rPr lang="en-US" b="1" dirty="0" smtClean="0">
                <a:solidFill>
                  <a:srgbClr val="FF0000"/>
                </a:solidFill>
                <a:latin typeface="Courier"/>
                <a:cs typeface="Courier"/>
              </a:rPr>
              <a:t>fries"</a:t>
            </a:r>
            <a:r>
              <a:rPr lang="en-US" sz="1400" dirty="0" smtClean="0"/>
              <a:t>                        </a:t>
            </a:r>
            <a:endParaRPr lang="en-US" sz="1400" dirty="0">
              <a:solidFill>
                <a:schemeClr val="bg2"/>
              </a:solidFill>
              <a:latin typeface="Courier"/>
              <a:cs typeface="Courier"/>
            </a:endParaRPr>
          </a:p>
        </p:txBody>
      </p:sp>
      <p:pic>
        <p:nvPicPr>
          <p:cNvPr id="4" name="Picture 3"/>
          <p:cNvPicPr>
            <a:picLocks noChangeAspect="1"/>
          </p:cNvPicPr>
          <p:nvPr/>
        </p:nvPicPr>
        <p:blipFill>
          <a:blip r:embed="rId3"/>
          <a:stretch>
            <a:fillRect/>
          </a:stretch>
        </p:blipFill>
        <p:spPr>
          <a:xfrm>
            <a:off x="3616728" y="1766960"/>
            <a:ext cx="3683078" cy="1748023"/>
          </a:xfrm>
          <a:prstGeom prst="rect">
            <a:avLst/>
          </a:prstGeom>
        </p:spPr>
      </p:pic>
      <p:sp>
        <p:nvSpPr>
          <p:cNvPr id="7" name="Left Bracket 6"/>
          <p:cNvSpPr/>
          <p:nvPr/>
        </p:nvSpPr>
        <p:spPr>
          <a:xfrm>
            <a:off x="498474" y="4348585"/>
            <a:ext cx="438056" cy="1141663"/>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Right Bracket 7"/>
          <p:cNvSpPr/>
          <p:nvPr/>
        </p:nvSpPr>
        <p:spPr>
          <a:xfrm>
            <a:off x="5234307" y="4207480"/>
            <a:ext cx="449021" cy="1282768"/>
          </a:xfrm>
          <a:prstGeom prst="righ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6506597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chemeClr val="tx2"/>
                </a:solidFill>
              </a:rPr>
              <a:t>Quick detour back to method calls</a:t>
            </a:r>
            <a:endParaRPr lang="en-US" dirty="0"/>
          </a:p>
        </p:txBody>
      </p:sp>
      <p:sp>
        <p:nvSpPr>
          <p:cNvPr id="3" name="Content Placeholder 2"/>
          <p:cNvSpPr>
            <a:spLocks noGrp="1"/>
          </p:cNvSpPr>
          <p:nvPr>
            <p:ph idx="1"/>
          </p:nvPr>
        </p:nvSpPr>
        <p:spPr>
          <a:xfrm>
            <a:off x="601107" y="1840096"/>
            <a:ext cx="7556313" cy="4144963"/>
          </a:xfrm>
        </p:spPr>
        <p:txBody>
          <a:bodyPr>
            <a:normAutofit/>
          </a:bodyPr>
          <a:lstStyle/>
          <a:p>
            <a:pPr marL="0" indent="0">
              <a:buNone/>
            </a:pPr>
            <a:r>
              <a:rPr lang="en-US" sz="2800" dirty="0" smtClean="0">
                <a:solidFill>
                  <a:schemeClr val="accent6"/>
                </a:solidFill>
                <a:latin typeface="Chalkboard SE Regular"/>
                <a:cs typeface="Chalkboard SE Regular"/>
              </a:rPr>
              <a:t>object </a:t>
            </a:r>
            <a:r>
              <a:rPr lang="en-US" sz="2800" dirty="0">
                <a:solidFill>
                  <a:schemeClr val="accent6"/>
                </a:solidFill>
                <a:latin typeface="Chalkboard SE Regular"/>
                <a:cs typeface="Chalkboard SE Regular"/>
              </a:rPr>
              <a:t>receiving </a:t>
            </a:r>
            <a:br>
              <a:rPr lang="en-US" sz="2800" dirty="0">
                <a:solidFill>
                  <a:schemeClr val="accent6"/>
                </a:solidFill>
                <a:latin typeface="Chalkboard SE Regular"/>
                <a:cs typeface="Chalkboard SE Regular"/>
              </a:rPr>
            </a:br>
            <a:r>
              <a:rPr lang="en-US" sz="2800" dirty="0" smtClean="0">
                <a:solidFill>
                  <a:schemeClr val="accent6"/>
                </a:solidFill>
                <a:latin typeface="Chalkboard SE Regular"/>
                <a:cs typeface="Chalkboard SE Regular"/>
              </a:rPr>
              <a:t> the </a:t>
            </a:r>
            <a:r>
              <a:rPr lang="en-US" sz="2800" dirty="0">
                <a:solidFill>
                  <a:schemeClr val="accent6"/>
                </a:solidFill>
                <a:latin typeface="Chalkboard SE Regular"/>
                <a:cs typeface="Chalkboard SE Regular"/>
              </a:rPr>
              <a:t>method </a:t>
            </a:r>
            <a:r>
              <a:rPr lang="en-US" sz="2800" b="1" dirty="0">
                <a:solidFill>
                  <a:schemeClr val="accent6"/>
                </a:solidFill>
                <a:latin typeface="Chalkboard SE Regular"/>
                <a:cs typeface="Chalkboard SE Regular"/>
              </a:rPr>
              <a:t>   </a:t>
            </a:r>
            <a:r>
              <a:rPr lang="en-US" sz="2800" b="1" dirty="0" smtClean="0">
                <a:solidFill>
                  <a:schemeClr val="accent6"/>
                </a:solidFill>
                <a:latin typeface="Chalkboard SE Regular"/>
                <a:cs typeface="Chalkboard SE Regular"/>
              </a:rPr>
              <a:t>             </a:t>
            </a:r>
          </a:p>
          <a:p>
            <a:pPr marL="0" indent="0">
              <a:buNone/>
            </a:pPr>
            <a:r>
              <a:rPr lang="en-US" sz="2800" dirty="0" smtClean="0">
                <a:solidFill>
                  <a:schemeClr val="accent6"/>
                </a:solidFill>
                <a:latin typeface="Chalkboard SE Regular"/>
                <a:cs typeface="Chalkboard SE Regular"/>
              </a:rPr>
              <a:t>			</a:t>
            </a:r>
            <a:r>
              <a:rPr lang="en-US" sz="2800" dirty="0">
                <a:solidFill>
                  <a:schemeClr val="accent6"/>
                </a:solidFill>
                <a:latin typeface="Chalkboard SE Regular"/>
                <a:cs typeface="Chalkboard SE Regular"/>
              </a:rPr>
              <a:t> </a:t>
            </a:r>
            <a:r>
              <a:rPr lang="en-US" sz="2800" dirty="0" smtClean="0">
                <a:solidFill>
                  <a:schemeClr val="accent6"/>
                </a:solidFill>
                <a:latin typeface="Chalkboard SE Regular"/>
                <a:cs typeface="Chalkboard SE Regular"/>
              </a:rPr>
              <a:t>          the argument</a:t>
            </a:r>
            <a:endParaRPr lang="en-US" sz="2800" dirty="0">
              <a:solidFill>
                <a:schemeClr val="accent6"/>
              </a:solidFill>
              <a:latin typeface="Chalkboard SE Regular"/>
              <a:cs typeface="Chalkboard SE Regular"/>
            </a:endParaRPr>
          </a:p>
          <a:p>
            <a:pPr marL="0" indent="0">
              <a:spcBef>
                <a:spcPts val="800"/>
              </a:spcBef>
              <a:buNone/>
            </a:pPr>
            <a:r>
              <a:rPr lang="en-US" sz="2800" b="1" dirty="0">
                <a:solidFill>
                  <a:schemeClr val="accent6"/>
                </a:solidFill>
                <a:latin typeface="Bradley Hand Bold"/>
                <a:cs typeface="Bradley Hand Bold"/>
              </a:rPr>
              <a:t>                  </a:t>
            </a:r>
            <a:r>
              <a:rPr lang="en-US" sz="2800" b="1" dirty="0" smtClean="0">
                <a:solidFill>
                  <a:schemeClr val="accent6"/>
                </a:solidFill>
                <a:latin typeface="Bradley Hand Bold"/>
                <a:cs typeface="Bradley Hand Bold"/>
              </a:rPr>
              <a:t> </a:t>
            </a:r>
            <a:endParaRPr lang="en-US" sz="2800" b="1" dirty="0">
              <a:solidFill>
                <a:srgbClr val="FF0000"/>
              </a:solidFill>
              <a:latin typeface="Courier"/>
              <a:cs typeface="Courier"/>
            </a:endParaRPr>
          </a:p>
          <a:p>
            <a:pPr marL="0" indent="0">
              <a:spcBef>
                <a:spcPts val="800"/>
              </a:spcBef>
              <a:buNone/>
            </a:pPr>
            <a:r>
              <a:rPr lang="en-US" sz="2800" b="1" dirty="0" smtClean="0">
                <a:solidFill>
                  <a:srgbClr val="008000"/>
                </a:solidFill>
                <a:latin typeface="Courier"/>
                <a:cs typeface="Courier"/>
              </a:rPr>
              <a:t>foodorder1.concat(</a:t>
            </a:r>
            <a:r>
              <a:rPr lang="en-US" sz="2800" b="1" dirty="0">
                <a:solidFill>
                  <a:srgbClr val="008000"/>
                </a:solidFill>
                <a:latin typeface="Courier"/>
                <a:cs typeface="Courier"/>
              </a:rPr>
              <a:t>"</a:t>
            </a:r>
            <a:r>
              <a:rPr lang="en-US" sz="2800" b="1" dirty="0" smtClean="0">
                <a:solidFill>
                  <a:srgbClr val="008000"/>
                </a:solidFill>
                <a:latin typeface="Courier"/>
                <a:cs typeface="Courier"/>
              </a:rPr>
              <a:t> with fries")</a:t>
            </a:r>
            <a:endParaRPr lang="en-US" sz="2800" b="1" dirty="0">
              <a:solidFill>
                <a:srgbClr val="008000"/>
              </a:solidFill>
              <a:latin typeface="Courier"/>
              <a:cs typeface="Courier"/>
            </a:endParaRPr>
          </a:p>
          <a:p>
            <a:pPr marL="0" indent="0">
              <a:buNone/>
            </a:pPr>
            <a:endParaRPr lang="en-US" sz="2800" b="1" dirty="0">
              <a:solidFill>
                <a:schemeClr val="accent6"/>
              </a:solidFill>
              <a:latin typeface="Bradley Hand Bold"/>
              <a:cs typeface="Bradley Hand Bold"/>
            </a:endParaRPr>
          </a:p>
          <a:p>
            <a:pPr marL="0" indent="0">
              <a:spcBef>
                <a:spcPts val="0"/>
              </a:spcBef>
              <a:buNone/>
            </a:pPr>
            <a:r>
              <a:rPr lang="en-US" sz="2800" dirty="0" smtClean="0">
                <a:solidFill>
                  <a:schemeClr val="accent6"/>
                </a:solidFill>
                <a:latin typeface="Chalkboard SE Regular"/>
                <a:cs typeface="Chalkboard SE Regular"/>
              </a:rPr>
              <a:t>               the method </a:t>
            </a:r>
            <a:endParaRPr lang="en-US" sz="2800" dirty="0">
              <a:latin typeface="Chalkboard SE Regular"/>
              <a:cs typeface="Chalkboard SE Regular"/>
            </a:endParaRPr>
          </a:p>
        </p:txBody>
      </p:sp>
      <p:sp>
        <p:nvSpPr>
          <p:cNvPr id="5" name="Down Arrow 4"/>
          <p:cNvSpPr/>
          <p:nvPr/>
        </p:nvSpPr>
        <p:spPr>
          <a:xfrm>
            <a:off x="1553770" y="2794682"/>
            <a:ext cx="267974" cy="1297348"/>
          </a:xfrm>
          <a:prstGeom prst="down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Down Arrow 5"/>
          <p:cNvSpPr/>
          <p:nvPr/>
        </p:nvSpPr>
        <p:spPr>
          <a:xfrm>
            <a:off x="6002508" y="3443356"/>
            <a:ext cx="267974" cy="648674"/>
          </a:xfrm>
          <a:prstGeom prst="down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7" name="Down Arrow 6"/>
          <p:cNvSpPr/>
          <p:nvPr/>
        </p:nvSpPr>
        <p:spPr>
          <a:xfrm flipV="1">
            <a:off x="3475158" y="4605138"/>
            <a:ext cx="267974" cy="667039"/>
          </a:xfrm>
          <a:prstGeom prst="down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pic>
        <p:nvPicPr>
          <p:cNvPr id="8" name="Picture 7"/>
          <p:cNvPicPr>
            <a:picLocks noChangeAspect="1"/>
          </p:cNvPicPr>
          <p:nvPr/>
        </p:nvPicPr>
        <p:blipFill>
          <a:blip r:embed="rId3"/>
          <a:stretch>
            <a:fillRect/>
          </a:stretch>
        </p:blipFill>
        <p:spPr>
          <a:xfrm>
            <a:off x="4832056" y="4417251"/>
            <a:ext cx="3222731" cy="2097333"/>
          </a:xfrm>
          <a:prstGeom prst="rect">
            <a:avLst/>
          </a:prstGeom>
        </p:spPr>
      </p:pic>
    </p:spTree>
    <p:extLst>
      <p:ext uri="{BB962C8B-B14F-4D97-AF65-F5344CB8AC3E}">
        <p14:creationId xmlns:p14="http://schemas.microsoft.com/office/powerpoint/2010/main" val="35614303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 Quick Ruby Basics</a:t>
            </a:r>
            <a:endParaRPr lang="en-US" dirty="0"/>
          </a:p>
        </p:txBody>
      </p:sp>
      <p:sp>
        <p:nvSpPr>
          <p:cNvPr id="3" name="Content Placeholder 2"/>
          <p:cNvSpPr>
            <a:spLocks noGrp="1"/>
          </p:cNvSpPr>
          <p:nvPr>
            <p:ph idx="1"/>
          </p:nvPr>
        </p:nvSpPr>
        <p:spPr/>
        <p:txBody>
          <a:bodyPr>
            <a:normAutofit/>
          </a:bodyPr>
          <a:lstStyle/>
          <a:p>
            <a:pPr marL="745236" lvl="3" indent="-457200">
              <a:buClrTx/>
              <a:buFont typeface="+mj-lt"/>
              <a:buAutoNum type="alphaLcParenR"/>
            </a:pPr>
            <a:r>
              <a:rPr lang="en-US" sz="2400" dirty="0"/>
              <a:t>Numbers </a:t>
            </a:r>
          </a:p>
          <a:p>
            <a:pPr marL="745236" lvl="3" indent="-457200">
              <a:buClrTx/>
              <a:buFont typeface="+mj-lt"/>
              <a:buAutoNum type="alphaLcParenR"/>
            </a:pPr>
            <a:r>
              <a:rPr lang="en-US" sz="2400" dirty="0"/>
              <a:t>Strings</a:t>
            </a:r>
          </a:p>
          <a:p>
            <a:pPr marL="745236" lvl="3" indent="-457200">
              <a:buClrTx/>
              <a:buFont typeface="+mj-lt"/>
              <a:buAutoNum type="alphaLcParenR"/>
            </a:pPr>
            <a:r>
              <a:rPr lang="en-US" sz="2400" dirty="0"/>
              <a:t>Objects and message-passing</a:t>
            </a:r>
          </a:p>
          <a:p>
            <a:pPr marL="745236" lvl="3" indent="-457200">
              <a:buClrTx/>
              <a:buFont typeface="+mj-lt"/>
              <a:buAutoNum type="alphaLcParenR"/>
            </a:pPr>
            <a:r>
              <a:rPr lang="en-US" sz="2400" dirty="0" smtClean="0"/>
              <a:t>Arrays</a:t>
            </a:r>
            <a:endParaRPr lang="en-US" sz="2400" dirty="0"/>
          </a:p>
          <a:p>
            <a:pPr marL="745236" lvl="3" indent="-457200">
              <a:buClrTx/>
              <a:buFont typeface="+mj-lt"/>
              <a:buAutoNum type="alphaLcParenR"/>
            </a:pPr>
            <a:r>
              <a:rPr lang="en-US" sz="2400" dirty="0"/>
              <a:t>Hashes and </a:t>
            </a:r>
            <a:r>
              <a:rPr lang="en-US" sz="2400" dirty="0" smtClean="0"/>
              <a:t>Symbols </a:t>
            </a:r>
            <a:endParaRPr lang="en-US" sz="2400" dirty="0"/>
          </a:p>
          <a:p>
            <a:pPr marL="0" indent="0"/>
            <a:endParaRPr lang="en-US" dirty="0" smtClean="0">
              <a:solidFill>
                <a:srgbClr val="008000"/>
              </a:solidFill>
              <a:latin typeface="Monaco"/>
              <a:cs typeface="Monaco"/>
            </a:endParaRPr>
          </a:p>
          <a:p>
            <a:pPr marL="0" indent="0">
              <a:buNone/>
            </a:pPr>
            <a:r>
              <a:rPr lang="en-US" sz="1800" dirty="0" smtClean="0">
                <a:solidFill>
                  <a:srgbClr val="008000"/>
                </a:solidFill>
                <a:latin typeface="Courier"/>
                <a:cs typeface="Courier"/>
              </a:rPr>
              <a:t>Green text = </a:t>
            </a:r>
            <a:r>
              <a:rPr lang="en-US" sz="1800" dirty="0" err="1" smtClean="0">
                <a:solidFill>
                  <a:srgbClr val="008000"/>
                </a:solidFill>
                <a:latin typeface="Courier"/>
                <a:cs typeface="Courier"/>
              </a:rPr>
              <a:t>irb</a:t>
            </a:r>
            <a:r>
              <a:rPr lang="en-US" sz="1800" dirty="0" smtClean="0">
                <a:solidFill>
                  <a:srgbClr val="008000"/>
                </a:solidFill>
                <a:latin typeface="Courier"/>
                <a:cs typeface="Courier"/>
              </a:rPr>
              <a:t> input        </a:t>
            </a:r>
            <a:r>
              <a:rPr lang="en-US" sz="1800" dirty="0" smtClean="0">
                <a:solidFill>
                  <a:srgbClr val="FF0000"/>
                </a:solidFill>
                <a:latin typeface="Courier"/>
                <a:cs typeface="Courier"/>
              </a:rPr>
              <a:t>red text = </a:t>
            </a:r>
            <a:r>
              <a:rPr lang="en-US" sz="1800" dirty="0" err="1" smtClean="0">
                <a:solidFill>
                  <a:srgbClr val="FF0000"/>
                </a:solidFill>
                <a:latin typeface="Courier"/>
                <a:cs typeface="Courier"/>
              </a:rPr>
              <a:t>irb</a:t>
            </a:r>
            <a:r>
              <a:rPr lang="en-US" sz="1800" dirty="0" smtClean="0">
                <a:solidFill>
                  <a:srgbClr val="FF0000"/>
                </a:solidFill>
                <a:latin typeface="Courier"/>
                <a:cs typeface="Courier"/>
              </a:rPr>
              <a:t> output</a:t>
            </a:r>
          </a:p>
        </p:txBody>
      </p:sp>
    </p:spTree>
    <p:extLst>
      <p:ext uri="{BB962C8B-B14F-4D97-AF65-F5344CB8AC3E}">
        <p14:creationId xmlns:p14="http://schemas.microsoft.com/office/powerpoint/2010/main" val="35405077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chemeClr val="tx2"/>
                </a:solidFill>
              </a:rPr>
              <a:t>Quick detour back to method calls</a:t>
            </a:r>
            <a:endParaRPr lang="en-US" dirty="0"/>
          </a:p>
        </p:txBody>
      </p:sp>
      <p:sp>
        <p:nvSpPr>
          <p:cNvPr id="3" name="Content Placeholder 2"/>
          <p:cNvSpPr>
            <a:spLocks noGrp="1"/>
          </p:cNvSpPr>
          <p:nvPr>
            <p:ph idx="1"/>
          </p:nvPr>
        </p:nvSpPr>
        <p:spPr>
          <a:xfrm>
            <a:off x="601107" y="1840096"/>
            <a:ext cx="7556313" cy="4144963"/>
          </a:xfrm>
        </p:spPr>
        <p:txBody>
          <a:bodyPr>
            <a:normAutofit/>
          </a:bodyPr>
          <a:lstStyle/>
          <a:p>
            <a:pPr marL="0" indent="0">
              <a:spcBef>
                <a:spcPts val="800"/>
              </a:spcBef>
              <a:buNone/>
            </a:pPr>
            <a:r>
              <a:rPr lang="en-US" sz="2800" b="1" dirty="0" smtClean="0">
                <a:solidFill>
                  <a:schemeClr val="accent6"/>
                </a:solidFill>
                <a:latin typeface="Bradley Hand Bold"/>
                <a:cs typeface="Bradley Hand Bold"/>
              </a:rPr>
              <a:t>                   </a:t>
            </a:r>
            <a:endParaRPr lang="en-US" sz="2800" b="1" dirty="0">
              <a:solidFill>
                <a:srgbClr val="FF0000"/>
              </a:solidFill>
              <a:latin typeface="Courier"/>
              <a:cs typeface="Courier"/>
            </a:endParaRPr>
          </a:p>
          <a:p>
            <a:pPr marL="0" indent="0">
              <a:spcBef>
                <a:spcPts val="800"/>
              </a:spcBef>
              <a:buNone/>
            </a:pPr>
            <a:r>
              <a:rPr lang="en-US" sz="2800" b="1" dirty="0" smtClean="0">
                <a:solidFill>
                  <a:srgbClr val="008000"/>
                </a:solidFill>
                <a:latin typeface="Courier"/>
                <a:cs typeface="Courier"/>
              </a:rPr>
              <a:t>foodorder1.concat(</a:t>
            </a:r>
            <a:r>
              <a:rPr lang="en-US" sz="2800" b="1" dirty="0">
                <a:solidFill>
                  <a:srgbClr val="008000"/>
                </a:solidFill>
                <a:latin typeface="Courier"/>
                <a:cs typeface="Courier"/>
              </a:rPr>
              <a:t>"</a:t>
            </a:r>
            <a:r>
              <a:rPr lang="en-US" sz="2800" b="1" dirty="0" smtClean="0">
                <a:solidFill>
                  <a:srgbClr val="008000"/>
                </a:solidFill>
                <a:latin typeface="Courier"/>
                <a:cs typeface="Courier"/>
              </a:rPr>
              <a:t> with fries")</a:t>
            </a:r>
          </a:p>
          <a:p>
            <a:pPr marL="0" indent="0">
              <a:spcBef>
                <a:spcPts val="800"/>
              </a:spcBef>
              <a:buNone/>
            </a:pPr>
            <a:r>
              <a:rPr lang="en-US" sz="2800" b="1" dirty="0">
                <a:solidFill>
                  <a:srgbClr val="FF0000"/>
                </a:solidFill>
                <a:latin typeface="Courier"/>
                <a:cs typeface="Courier"/>
              </a:rPr>
              <a:t> =&gt; "Big Mac with fries"</a:t>
            </a:r>
            <a:r>
              <a:rPr lang="en-US" sz="2800" dirty="0"/>
              <a:t>                        </a:t>
            </a:r>
            <a:endParaRPr lang="en-US" sz="2800" dirty="0">
              <a:solidFill>
                <a:schemeClr val="bg2"/>
              </a:solidFill>
              <a:latin typeface="Courier"/>
              <a:cs typeface="Courier"/>
            </a:endParaRPr>
          </a:p>
          <a:p>
            <a:pPr marL="0" indent="0">
              <a:spcBef>
                <a:spcPts val="800"/>
              </a:spcBef>
              <a:buNone/>
            </a:pPr>
            <a:endParaRPr lang="en-US" sz="2800" b="1" dirty="0">
              <a:solidFill>
                <a:srgbClr val="008000"/>
              </a:solidFill>
              <a:latin typeface="Courier"/>
              <a:cs typeface="Courier"/>
            </a:endParaRPr>
          </a:p>
          <a:p>
            <a:pPr marL="0" indent="0">
              <a:buNone/>
            </a:pPr>
            <a:endParaRPr lang="en-US" sz="2800" b="1" dirty="0">
              <a:solidFill>
                <a:schemeClr val="accent6"/>
              </a:solidFill>
              <a:latin typeface="Bradley Hand Bold"/>
              <a:cs typeface="Bradley Hand Bold"/>
            </a:endParaRPr>
          </a:p>
        </p:txBody>
      </p:sp>
      <p:pic>
        <p:nvPicPr>
          <p:cNvPr id="8" name="Picture 7"/>
          <p:cNvPicPr>
            <a:picLocks noChangeAspect="1"/>
          </p:cNvPicPr>
          <p:nvPr/>
        </p:nvPicPr>
        <p:blipFill>
          <a:blip r:embed="rId3"/>
          <a:stretch>
            <a:fillRect/>
          </a:stretch>
        </p:blipFill>
        <p:spPr>
          <a:xfrm>
            <a:off x="2805045" y="4327457"/>
            <a:ext cx="3222731" cy="2097333"/>
          </a:xfrm>
          <a:prstGeom prst="rect">
            <a:avLst/>
          </a:prstGeom>
        </p:spPr>
      </p:pic>
    </p:spTree>
    <p:extLst>
      <p:ext uri="{BB962C8B-B14F-4D97-AF65-F5344CB8AC3E}">
        <p14:creationId xmlns:p14="http://schemas.microsoft.com/office/powerpoint/2010/main" val="31295090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 variables</a:t>
            </a:r>
            <a:endParaRPr lang="en-US" dirty="0"/>
          </a:p>
        </p:txBody>
      </p:sp>
      <p:sp>
        <p:nvSpPr>
          <p:cNvPr id="3" name="Content Placeholder 2"/>
          <p:cNvSpPr>
            <a:spLocks noGrp="1"/>
          </p:cNvSpPr>
          <p:nvPr>
            <p:ph idx="1"/>
          </p:nvPr>
        </p:nvSpPr>
        <p:spPr>
          <a:xfrm>
            <a:off x="498474" y="1462356"/>
            <a:ext cx="7556313" cy="4663807"/>
          </a:xfrm>
        </p:spPr>
        <p:txBody>
          <a:bodyPr>
            <a:normAutofit fontScale="85000" lnSpcReduction="20000"/>
          </a:bodyPr>
          <a:lstStyle/>
          <a:p>
            <a:pPr marL="0" indent="0">
              <a:spcBef>
                <a:spcPts val="800"/>
              </a:spcBef>
              <a:buNone/>
            </a:pPr>
            <a:r>
              <a:rPr lang="en-US" sz="1600" b="1" dirty="0" smtClean="0">
                <a:solidFill>
                  <a:srgbClr val="9D09D1"/>
                </a:solidFill>
                <a:latin typeface="Chalkboard SE Regular"/>
                <a:cs typeface="Chalkboard SE Regular"/>
              </a:rPr>
              <a:t>Object receiving </a:t>
            </a:r>
          </a:p>
          <a:p>
            <a:pPr marL="0" indent="0">
              <a:spcBef>
                <a:spcPts val="800"/>
              </a:spcBef>
              <a:buNone/>
            </a:pPr>
            <a:r>
              <a:rPr lang="en-US" sz="1600" b="1" dirty="0" smtClean="0">
                <a:solidFill>
                  <a:srgbClr val="9D09D1"/>
                </a:solidFill>
                <a:latin typeface="Chalkboard SE Regular"/>
                <a:cs typeface="Chalkboard SE Regular"/>
              </a:rPr>
              <a:t>the method    =                              Array </a:t>
            </a:r>
          </a:p>
          <a:p>
            <a:pPr marL="0" indent="0">
              <a:spcBef>
                <a:spcPts val="800"/>
              </a:spcBef>
              <a:buNone/>
            </a:pPr>
            <a:r>
              <a:rPr lang="en-US" b="1" dirty="0" smtClean="0">
                <a:solidFill>
                  <a:srgbClr val="9D09D1"/>
                </a:solidFill>
                <a:latin typeface="Bradley Hand Bold"/>
                <a:cs typeface="Bradley Hand Bold"/>
              </a:rPr>
              <a:t>     </a:t>
            </a:r>
            <a:r>
              <a:rPr lang="en-US" dirty="0" smtClean="0">
                <a:solidFill>
                  <a:srgbClr val="9D09D1"/>
                </a:solidFill>
                <a:latin typeface="Bradley Hand Bold"/>
                <a:ea typeface="Wingdings"/>
                <a:cs typeface="Bradley Hand Bold"/>
                <a:sym typeface="Wingdings"/>
              </a:rPr>
              <a:t></a:t>
            </a:r>
            <a:r>
              <a:rPr lang="en-US" b="1" dirty="0" smtClean="0">
                <a:solidFill>
                  <a:srgbClr val="9D09D1"/>
                </a:solidFill>
                <a:latin typeface="Bradley Hand Bold"/>
                <a:cs typeface="Bradley Hand Bold"/>
              </a:rPr>
              <a:t>                                                            </a:t>
            </a:r>
            <a:r>
              <a:rPr lang="en-US" dirty="0" smtClean="0">
                <a:solidFill>
                  <a:srgbClr val="9D09D1"/>
                </a:solidFill>
                <a:latin typeface="Bradley Hand Bold"/>
                <a:ea typeface="Wingdings"/>
                <a:cs typeface="Bradley Hand Bold"/>
                <a:sym typeface="Wingdings"/>
              </a:rPr>
              <a:t></a:t>
            </a:r>
            <a:endParaRPr lang="en-US" b="1" dirty="0" smtClean="0">
              <a:solidFill>
                <a:srgbClr val="9D09D1"/>
              </a:solidFill>
              <a:latin typeface="Bradley Hand Bold"/>
              <a:cs typeface="Bradley Hand Bold"/>
            </a:endParaRPr>
          </a:p>
          <a:p>
            <a:pPr marL="0" indent="0">
              <a:spcBef>
                <a:spcPts val="0"/>
              </a:spcBef>
              <a:spcAft>
                <a:spcPts val="1200"/>
              </a:spcAft>
              <a:buNone/>
            </a:pPr>
            <a:r>
              <a:rPr lang="en-US" b="1" dirty="0" smtClean="0">
                <a:solidFill>
                  <a:srgbClr val="008000"/>
                </a:solidFill>
                <a:latin typeface="Courier"/>
                <a:cs typeface="Courier"/>
              </a:rPr>
              <a:t>foodorder2 = ["Whopper", </a:t>
            </a:r>
            <a:r>
              <a:rPr lang="en-US" b="1" dirty="0">
                <a:solidFill>
                  <a:srgbClr val="008000"/>
                </a:solidFill>
                <a:latin typeface="Courier"/>
                <a:cs typeface="Courier"/>
              </a:rPr>
              <a:t>"</a:t>
            </a:r>
            <a:r>
              <a:rPr lang="en-US" b="1" dirty="0" smtClean="0">
                <a:solidFill>
                  <a:srgbClr val="008000"/>
                </a:solidFill>
                <a:latin typeface="Courier"/>
                <a:cs typeface="Courier"/>
              </a:rPr>
              <a:t>BLT", </a:t>
            </a:r>
            <a:r>
              <a:rPr lang="en-US" b="1" dirty="0">
                <a:solidFill>
                  <a:srgbClr val="008000"/>
                </a:solidFill>
                <a:latin typeface="Courier"/>
                <a:cs typeface="Courier"/>
              </a:rPr>
              <a:t>"</a:t>
            </a:r>
            <a:r>
              <a:rPr lang="en-US" b="1" dirty="0" smtClean="0">
                <a:solidFill>
                  <a:srgbClr val="008000"/>
                </a:solidFill>
                <a:latin typeface="Courier"/>
                <a:cs typeface="Courier"/>
              </a:rPr>
              <a:t>Veggie burger"]</a:t>
            </a:r>
          </a:p>
          <a:p>
            <a:pPr marL="0" indent="0">
              <a:spcBef>
                <a:spcPts val="800"/>
              </a:spcBef>
              <a:buNone/>
            </a:pPr>
            <a:r>
              <a:rPr lang="en-US" b="1" dirty="0" smtClean="0">
                <a:solidFill>
                  <a:srgbClr val="008000"/>
                </a:solidFill>
                <a:latin typeface="Courier"/>
                <a:cs typeface="Courier"/>
              </a:rPr>
              <a:t>    </a:t>
            </a:r>
            <a:r>
              <a:rPr lang="en-US" b="1" dirty="0" smtClean="0">
                <a:solidFill>
                  <a:schemeClr val="accent6"/>
                </a:solidFill>
                <a:latin typeface="Bradley Hand Bold"/>
                <a:cs typeface="Bradley Hand Bold"/>
              </a:rPr>
              <a:t>          </a:t>
            </a:r>
            <a:r>
              <a:rPr lang="en-US" b="1" dirty="0">
                <a:solidFill>
                  <a:schemeClr val="accent6"/>
                </a:solidFill>
                <a:latin typeface="Bradley Hand Bold"/>
                <a:cs typeface="Bradley Hand Bold"/>
              </a:rPr>
              <a:t> </a:t>
            </a:r>
            <a:r>
              <a:rPr lang="en-US" b="1" dirty="0" smtClean="0">
                <a:solidFill>
                  <a:schemeClr val="accent6"/>
                </a:solidFill>
                <a:latin typeface="Bradley Hand Bold"/>
                <a:cs typeface="Bradley Hand Bold"/>
              </a:rPr>
              <a:t> </a:t>
            </a:r>
            <a:r>
              <a:rPr lang="en-US" sz="1600" b="1" dirty="0" smtClean="0">
                <a:solidFill>
                  <a:schemeClr val="accent6"/>
                </a:solidFill>
                <a:latin typeface="Chalkboard SE Regular"/>
                <a:cs typeface="Chalkboard SE Regular"/>
              </a:rPr>
              <a:t>Iterator             </a:t>
            </a:r>
          </a:p>
          <a:p>
            <a:pPr marL="0" indent="0">
              <a:spcBef>
                <a:spcPts val="800"/>
              </a:spcBef>
              <a:buNone/>
            </a:pPr>
            <a:r>
              <a:rPr lang="en-US" b="1" dirty="0" smtClean="0">
                <a:solidFill>
                  <a:schemeClr val="accent6"/>
                </a:solidFill>
                <a:latin typeface="Bradley Hand Bold"/>
                <a:cs typeface="Bradley Hand Bold"/>
              </a:rPr>
              <a:t>                         </a:t>
            </a:r>
            <a:r>
              <a:rPr lang="en-US" dirty="0" smtClean="0">
                <a:solidFill>
                  <a:schemeClr val="accent6"/>
                </a:solidFill>
                <a:latin typeface="Bradley Hand Bold"/>
                <a:ea typeface="Wingdings"/>
                <a:cs typeface="Bradley Hand Bold"/>
                <a:sym typeface="Wingdings"/>
              </a:rPr>
              <a:t></a:t>
            </a:r>
            <a:endParaRPr lang="en-US" b="1" dirty="0" smtClean="0">
              <a:solidFill>
                <a:schemeClr val="accent6"/>
              </a:solidFill>
              <a:latin typeface="Bradley Hand Bold"/>
              <a:cs typeface="Bradley Hand Bold"/>
            </a:endParaRPr>
          </a:p>
          <a:p>
            <a:pPr marL="0" indent="0">
              <a:spcBef>
                <a:spcPts val="0"/>
              </a:spcBef>
              <a:buNone/>
            </a:pPr>
            <a:r>
              <a:rPr lang="en-US" b="1" dirty="0" smtClean="0">
                <a:solidFill>
                  <a:srgbClr val="008000"/>
                </a:solidFill>
                <a:latin typeface="Courier"/>
                <a:cs typeface="Courier"/>
              </a:rPr>
              <a:t>foodorder2.map </a:t>
            </a:r>
            <a:r>
              <a:rPr lang="en-US" b="1" dirty="0">
                <a:solidFill>
                  <a:srgbClr val="0096FF"/>
                </a:solidFill>
                <a:latin typeface="Courier"/>
                <a:cs typeface="Courier"/>
              </a:rPr>
              <a:t>do</a:t>
            </a:r>
            <a:r>
              <a:rPr lang="en-US" b="1" dirty="0">
                <a:solidFill>
                  <a:srgbClr val="008000"/>
                </a:solidFill>
                <a:latin typeface="Courier"/>
                <a:cs typeface="Courier"/>
              </a:rPr>
              <a:t> </a:t>
            </a:r>
            <a:r>
              <a:rPr lang="en-US" b="1" dirty="0" smtClean="0">
                <a:solidFill>
                  <a:srgbClr val="008000"/>
                </a:solidFill>
                <a:latin typeface="Courier"/>
                <a:cs typeface="Courier"/>
              </a:rPr>
              <a:t>|foodorder2|</a:t>
            </a:r>
            <a:endParaRPr lang="en-US" b="1" dirty="0">
              <a:solidFill>
                <a:srgbClr val="008000"/>
              </a:solidFill>
              <a:latin typeface="Courier"/>
              <a:cs typeface="Courier"/>
            </a:endParaRPr>
          </a:p>
          <a:p>
            <a:pPr marL="0" indent="0">
              <a:spcBef>
                <a:spcPts val="800"/>
              </a:spcBef>
              <a:buNone/>
            </a:pPr>
            <a:r>
              <a:rPr lang="en-US" b="1" dirty="0" smtClean="0">
                <a:solidFill>
                  <a:schemeClr val="accent6"/>
                </a:solidFill>
                <a:latin typeface="Bradley Hand Bold"/>
                <a:cs typeface="Bradley Hand Bold"/>
              </a:rPr>
              <a:t>                                    </a:t>
            </a:r>
            <a:r>
              <a:rPr lang="en-US" dirty="0">
                <a:solidFill>
                  <a:schemeClr val="accent6"/>
                </a:solidFill>
                <a:latin typeface="Wingdings"/>
                <a:ea typeface="Wingdings"/>
                <a:cs typeface="Wingdings"/>
                <a:sym typeface="Wingdings"/>
              </a:rPr>
              <a:t></a:t>
            </a:r>
            <a:r>
              <a:rPr lang="en-US" dirty="0" smtClean="0">
                <a:solidFill>
                  <a:schemeClr val="accent6"/>
                </a:solidFill>
                <a:latin typeface="Wingdings"/>
                <a:ea typeface="Wingdings"/>
                <a:cs typeface="Wingdings"/>
                <a:sym typeface="Wingdings"/>
              </a:rPr>
              <a:t>    </a:t>
            </a:r>
            <a:r>
              <a:rPr lang="en-US" dirty="0">
                <a:solidFill>
                  <a:schemeClr val="accent6"/>
                </a:solidFill>
                <a:latin typeface="Wingdings"/>
                <a:ea typeface="Wingdings"/>
                <a:cs typeface="Wingdings"/>
                <a:sym typeface="Wingdings"/>
              </a:rPr>
              <a:t></a:t>
            </a:r>
            <a:r>
              <a:rPr lang="en-US" dirty="0" smtClean="0">
                <a:solidFill>
                  <a:schemeClr val="accent6"/>
                </a:solidFill>
                <a:latin typeface="Wingdings"/>
                <a:ea typeface="Wingdings"/>
                <a:cs typeface="Wingdings"/>
                <a:sym typeface="Wingdings"/>
              </a:rPr>
              <a:t>    </a:t>
            </a:r>
          </a:p>
          <a:p>
            <a:pPr marL="0" indent="0">
              <a:spcBef>
                <a:spcPts val="0"/>
              </a:spcBef>
              <a:spcAft>
                <a:spcPts val="1200"/>
              </a:spcAft>
              <a:buNone/>
            </a:pPr>
            <a:r>
              <a:rPr lang="en-US" b="1" dirty="0" smtClean="0">
                <a:solidFill>
                  <a:schemeClr val="accent6"/>
                </a:solidFill>
                <a:latin typeface="Bradley Hand Bold"/>
                <a:cs typeface="Bradley Hand Bold"/>
              </a:rPr>
              <a:t>               </a:t>
            </a:r>
            <a:r>
              <a:rPr lang="en-US" sz="1600" b="1" dirty="0" smtClean="0">
                <a:solidFill>
                  <a:schemeClr val="accent6"/>
                </a:solidFill>
                <a:latin typeface="Chalkboard SE Regular"/>
                <a:cs typeface="Chalkboard SE Regular"/>
              </a:rPr>
              <a:t>       Block opens     </a:t>
            </a:r>
            <a:r>
              <a:rPr lang="en-US" sz="1600" b="1" dirty="0">
                <a:solidFill>
                  <a:schemeClr val="accent6"/>
                </a:solidFill>
                <a:latin typeface="Chalkboard SE Regular"/>
                <a:cs typeface="Chalkboard SE Regular"/>
              </a:rPr>
              <a:t>Block </a:t>
            </a:r>
            <a:r>
              <a:rPr lang="en-US" sz="1600" b="1" dirty="0" smtClean="0">
                <a:solidFill>
                  <a:schemeClr val="accent6"/>
                </a:solidFill>
                <a:latin typeface="Chalkboard SE Regular"/>
                <a:cs typeface="Chalkboard SE Regular"/>
              </a:rPr>
              <a:t>variable</a:t>
            </a:r>
          </a:p>
          <a:p>
            <a:pPr marL="0" indent="0">
              <a:spcBef>
                <a:spcPts val="800"/>
              </a:spcBef>
              <a:buNone/>
            </a:pPr>
            <a:r>
              <a:rPr lang="en-US" b="1" dirty="0" smtClean="0">
                <a:solidFill>
                  <a:srgbClr val="008000"/>
                </a:solidFill>
                <a:latin typeface="Courier"/>
                <a:cs typeface="Courier"/>
              </a:rPr>
              <a:t>     foodorder2.concat(</a:t>
            </a:r>
            <a:r>
              <a:rPr lang="en-US" b="1" dirty="0">
                <a:solidFill>
                  <a:srgbClr val="008000"/>
                </a:solidFill>
                <a:latin typeface="Courier"/>
                <a:cs typeface="Courier"/>
              </a:rPr>
              <a:t>"</a:t>
            </a:r>
            <a:r>
              <a:rPr lang="en-US" b="1" dirty="0" smtClean="0">
                <a:solidFill>
                  <a:srgbClr val="008000"/>
                </a:solidFill>
                <a:latin typeface="Courier"/>
                <a:cs typeface="Courier"/>
              </a:rPr>
              <a:t> with fries")</a:t>
            </a:r>
          </a:p>
          <a:p>
            <a:pPr marL="0" indent="0">
              <a:spcBef>
                <a:spcPts val="800"/>
              </a:spcBef>
              <a:buNone/>
            </a:pPr>
            <a:r>
              <a:rPr lang="en-US" b="1" dirty="0">
                <a:solidFill>
                  <a:srgbClr val="008000"/>
                </a:solidFill>
                <a:latin typeface="Courier"/>
                <a:cs typeface="Courier"/>
              </a:rPr>
              <a:t> </a:t>
            </a:r>
            <a:r>
              <a:rPr lang="en-US" b="1" dirty="0">
                <a:solidFill>
                  <a:schemeClr val="accent6"/>
                </a:solidFill>
                <a:latin typeface="Bradley Hand Bold"/>
                <a:cs typeface="Bradley Hand Bold"/>
              </a:rPr>
              <a:t> </a:t>
            </a:r>
            <a:r>
              <a:rPr lang="en-US" b="1" dirty="0" smtClean="0">
                <a:solidFill>
                  <a:schemeClr val="accent6"/>
                </a:solidFill>
                <a:latin typeface="Bradley Hand Bold"/>
                <a:cs typeface="Bradley Hand Bold"/>
              </a:rPr>
              <a:t>               	        </a:t>
            </a:r>
            <a:r>
              <a:rPr lang="en-US" dirty="0" smtClean="0">
                <a:solidFill>
                  <a:schemeClr val="accent6"/>
                </a:solidFill>
                <a:latin typeface="Wingdings"/>
                <a:ea typeface="Wingdings"/>
                <a:cs typeface="Wingdings"/>
                <a:sym typeface="Wingdings"/>
              </a:rPr>
              <a:t></a:t>
            </a:r>
            <a:endParaRPr lang="en-US" dirty="0">
              <a:solidFill>
                <a:schemeClr val="accent6"/>
              </a:solidFill>
              <a:latin typeface="Wingdings"/>
              <a:ea typeface="Wingdings"/>
              <a:cs typeface="Wingdings"/>
              <a:sym typeface="Wingdings"/>
            </a:endParaRPr>
          </a:p>
          <a:p>
            <a:pPr marL="0" indent="0">
              <a:spcBef>
                <a:spcPts val="0"/>
              </a:spcBef>
              <a:buNone/>
            </a:pPr>
            <a:r>
              <a:rPr lang="en-US" sz="1600" b="1" dirty="0" smtClean="0">
                <a:solidFill>
                  <a:schemeClr val="accent6"/>
                </a:solidFill>
                <a:latin typeface="Chalkboard SE Regular"/>
                <a:cs typeface="Chalkboard SE Regular"/>
              </a:rPr>
              <a:t>                            method</a:t>
            </a:r>
            <a:endParaRPr lang="en-US" sz="1600" b="1" dirty="0" smtClean="0">
              <a:solidFill>
                <a:srgbClr val="008000"/>
              </a:solidFill>
              <a:latin typeface="Chalkboard SE Regular"/>
              <a:cs typeface="Chalkboard SE Regular"/>
            </a:endParaRPr>
          </a:p>
          <a:p>
            <a:pPr marL="0" indent="0">
              <a:spcBef>
                <a:spcPts val="800"/>
              </a:spcBef>
              <a:buNone/>
            </a:pPr>
            <a:r>
              <a:rPr lang="en-US" b="1" dirty="0" smtClean="0">
                <a:solidFill>
                  <a:schemeClr val="bg2"/>
                </a:solidFill>
                <a:latin typeface="Courier"/>
                <a:cs typeface="Courier"/>
              </a:rPr>
              <a:t>end</a:t>
            </a:r>
            <a:endParaRPr lang="en-US" b="1" dirty="0">
              <a:solidFill>
                <a:schemeClr val="bg2"/>
              </a:solidFill>
              <a:latin typeface="Courier"/>
              <a:cs typeface="Courier"/>
            </a:endParaRPr>
          </a:p>
          <a:p>
            <a:pPr marL="0" indent="0">
              <a:spcBef>
                <a:spcPts val="800"/>
              </a:spcBef>
              <a:buNone/>
            </a:pPr>
            <a:r>
              <a:rPr lang="en-US" b="1" dirty="0">
                <a:solidFill>
                  <a:srgbClr val="008000"/>
                </a:solidFill>
                <a:latin typeface="Courier"/>
                <a:cs typeface="Courier"/>
              </a:rPr>
              <a:t> </a:t>
            </a:r>
            <a:r>
              <a:rPr lang="en-US" b="1" dirty="0">
                <a:solidFill>
                  <a:schemeClr val="accent6"/>
                </a:solidFill>
                <a:latin typeface="Bradley Hand Bold"/>
                <a:cs typeface="Bradley Hand Bold"/>
              </a:rPr>
              <a:t> </a:t>
            </a:r>
            <a:r>
              <a:rPr lang="en-US" dirty="0" smtClean="0">
                <a:solidFill>
                  <a:schemeClr val="accent6"/>
                </a:solidFill>
                <a:latin typeface="Wingdings"/>
                <a:ea typeface="Wingdings"/>
                <a:cs typeface="Wingdings"/>
                <a:sym typeface="Wingdings"/>
              </a:rPr>
              <a:t></a:t>
            </a:r>
          </a:p>
          <a:p>
            <a:pPr marL="0" indent="0">
              <a:spcBef>
                <a:spcPts val="800"/>
              </a:spcBef>
              <a:buNone/>
            </a:pPr>
            <a:r>
              <a:rPr lang="en-US" sz="1600" b="1" dirty="0" smtClean="0">
                <a:solidFill>
                  <a:schemeClr val="accent6"/>
                </a:solidFill>
                <a:latin typeface="Chalkboard SE Regular"/>
                <a:cs typeface="Chalkboard SE Regular"/>
              </a:rPr>
              <a:t>block closes                   </a:t>
            </a:r>
            <a:endParaRPr lang="en-US" sz="1600" b="1" dirty="0" smtClean="0">
              <a:solidFill>
                <a:srgbClr val="008000"/>
              </a:solidFill>
              <a:latin typeface="Chalkboard SE Regular"/>
              <a:cs typeface="Chalkboard SE Regular"/>
            </a:endParaRPr>
          </a:p>
          <a:p>
            <a:pPr marL="0" indent="0">
              <a:buNone/>
            </a:pPr>
            <a:endParaRPr lang="en-US" dirty="0"/>
          </a:p>
        </p:txBody>
      </p:sp>
      <p:pic>
        <p:nvPicPr>
          <p:cNvPr id="5" name="Picture 4" descr="rbrb_2750.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6260640" y="4483013"/>
            <a:ext cx="1667793" cy="2002983"/>
          </a:xfrm>
          <a:prstGeom prst="rect">
            <a:avLst/>
          </a:prstGeom>
        </p:spPr>
      </p:pic>
    </p:spTree>
    <p:extLst>
      <p:ext uri="{BB962C8B-B14F-4D97-AF65-F5344CB8AC3E}">
        <p14:creationId xmlns:p14="http://schemas.microsoft.com/office/powerpoint/2010/main" val="309794519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96FF"/>
                </a:solidFill>
              </a:rPr>
              <a:t>Blocks with variables</a:t>
            </a:r>
            <a:endParaRPr lang="en-US" dirty="0">
              <a:solidFill>
                <a:srgbClr val="0096FF"/>
              </a:solidFill>
            </a:endParaRPr>
          </a:p>
        </p:txBody>
      </p:sp>
      <p:sp>
        <p:nvSpPr>
          <p:cNvPr id="3" name="Content Placeholder 2"/>
          <p:cNvSpPr>
            <a:spLocks noGrp="1"/>
          </p:cNvSpPr>
          <p:nvPr>
            <p:ph idx="1"/>
          </p:nvPr>
        </p:nvSpPr>
        <p:spPr>
          <a:xfrm>
            <a:off x="498474" y="1924285"/>
            <a:ext cx="7556313" cy="4144963"/>
          </a:xfrm>
        </p:spPr>
        <p:txBody>
          <a:bodyPr anchor="t"/>
          <a:lstStyle/>
          <a:p>
            <a:pPr marL="0" indent="0">
              <a:spcBef>
                <a:spcPts val="800"/>
              </a:spcBef>
              <a:buNone/>
            </a:pPr>
            <a:endParaRPr lang="en-US" sz="1800" b="1" dirty="0" smtClean="0">
              <a:solidFill>
                <a:srgbClr val="FF0000"/>
              </a:solidFill>
              <a:latin typeface="Courier"/>
              <a:cs typeface="Courier"/>
            </a:endParaRPr>
          </a:p>
          <a:p>
            <a:pPr marL="0" indent="0">
              <a:spcBef>
                <a:spcPts val="800"/>
              </a:spcBef>
              <a:buNone/>
            </a:pPr>
            <a:endParaRPr lang="en-US" sz="1800" b="1" dirty="0">
              <a:solidFill>
                <a:srgbClr val="FF0000"/>
              </a:solidFill>
              <a:latin typeface="Courier"/>
              <a:cs typeface="Courier"/>
            </a:endParaRPr>
          </a:p>
          <a:p>
            <a:pPr marL="0" indent="0">
              <a:spcBef>
                <a:spcPts val="800"/>
              </a:spcBef>
              <a:buNone/>
            </a:pPr>
            <a:r>
              <a:rPr lang="en-US" sz="1800" b="1" dirty="0">
                <a:solidFill>
                  <a:srgbClr val="FF0000"/>
                </a:solidFill>
                <a:latin typeface="Courier"/>
                <a:cs typeface="Courier"/>
              </a:rPr>
              <a:t> </a:t>
            </a:r>
            <a:r>
              <a:rPr lang="en-US" sz="1800" b="1" dirty="0" smtClean="0">
                <a:solidFill>
                  <a:srgbClr val="FF0000"/>
                </a:solidFill>
                <a:latin typeface="Courier"/>
                <a:cs typeface="Courier"/>
              </a:rPr>
              <a:t>=</a:t>
            </a:r>
            <a:r>
              <a:rPr lang="en-US" sz="1800" b="1" dirty="0">
                <a:solidFill>
                  <a:srgbClr val="FF0000"/>
                </a:solidFill>
                <a:latin typeface="Courier"/>
                <a:cs typeface="Courier"/>
              </a:rPr>
              <a:t>&gt; ["Whopper with fries", "BLT with fries", </a:t>
            </a:r>
            <a:r>
              <a:rPr lang="en-US" sz="1800" b="1" dirty="0" smtClean="0">
                <a:solidFill>
                  <a:srgbClr val="FF0000"/>
                </a:solidFill>
                <a:latin typeface="Courier"/>
                <a:cs typeface="Courier"/>
              </a:rPr>
              <a:t/>
            </a:r>
            <a:br>
              <a:rPr lang="en-US" sz="1800" b="1" dirty="0" smtClean="0">
                <a:solidFill>
                  <a:srgbClr val="FF0000"/>
                </a:solidFill>
                <a:latin typeface="Courier"/>
                <a:cs typeface="Courier"/>
              </a:rPr>
            </a:br>
            <a:r>
              <a:rPr lang="en-US" sz="1800" b="1" dirty="0" smtClean="0">
                <a:solidFill>
                  <a:srgbClr val="FF0000"/>
                </a:solidFill>
                <a:latin typeface="Courier"/>
                <a:cs typeface="Courier"/>
              </a:rPr>
              <a:t>"</a:t>
            </a:r>
            <a:r>
              <a:rPr lang="en-US" sz="1800" b="1" dirty="0">
                <a:solidFill>
                  <a:srgbClr val="FF0000"/>
                </a:solidFill>
                <a:latin typeface="Courier"/>
                <a:cs typeface="Courier"/>
              </a:rPr>
              <a:t>Veggie burger with fries"]</a:t>
            </a:r>
            <a:endParaRPr lang="en-US" sz="1800" b="1" dirty="0" smtClean="0">
              <a:solidFill>
                <a:srgbClr val="FF0000"/>
              </a:solidFill>
              <a:latin typeface="Courier"/>
              <a:cs typeface="Courier"/>
            </a:endParaRPr>
          </a:p>
          <a:p>
            <a:pPr marL="0" indent="0">
              <a:spcBef>
                <a:spcPts val="800"/>
              </a:spcBef>
              <a:buNone/>
            </a:pPr>
            <a:endParaRPr lang="en-US" sz="1800" b="1" dirty="0" smtClean="0">
              <a:solidFill>
                <a:srgbClr val="008000"/>
              </a:solidFill>
              <a:latin typeface="Courier"/>
              <a:cs typeface="Courier"/>
            </a:endParaRPr>
          </a:p>
          <a:p>
            <a:pPr marL="0" indent="0">
              <a:spcBef>
                <a:spcPts val="800"/>
              </a:spcBef>
              <a:buNone/>
            </a:pPr>
            <a:endParaRPr lang="en-US" sz="1800" b="1" dirty="0">
              <a:solidFill>
                <a:srgbClr val="008000"/>
              </a:solidFill>
              <a:latin typeface="Courier"/>
              <a:cs typeface="Courier"/>
            </a:endParaRPr>
          </a:p>
          <a:p>
            <a:pPr marL="0" indent="0">
              <a:buNone/>
            </a:pPr>
            <a:endParaRPr lang="en-US" dirty="0"/>
          </a:p>
        </p:txBody>
      </p:sp>
      <p:pic>
        <p:nvPicPr>
          <p:cNvPr id="4" name="Picture 3"/>
          <p:cNvPicPr>
            <a:picLocks noChangeAspect="1"/>
          </p:cNvPicPr>
          <p:nvPr/>
        </p:nvPicPr>
        <p:blipFill>
          <a:blip r:embed="rId3"/>
          <a:stretch>
            <a:fillRect/>
          </a:stretch>
        </p:blipFill>
        <p:spPr>
          <a:xfrm>
            <a:off x="665590" y="4089989"/>
            <a:ext cx="1986844" cy="1397000"/>
          </a:xfrm>
          <a:prstGeom prst="rect">
            <a:avLst/>
          </a:prstGeom>
        </p:spPr>
      </p:pic>
      <p:pic>
        <p:nvPicPr>
          <p:cNvPr id="5" name="Picture 4"/>
          <p:cNvPicPr>
            <a:picLocks noChangeAspect="1"/>
          </p:cNvPicPr>
          <p:nvPr/>
        </p:nvPicPr>
        <p:blipFill>
          <a:blip r:embed="rId4"/>
          <a:stretch>
            <a:fillRect/>
          </a:stretch>
        </p:blipFill>
        <p:spPr>
          <a:xfrm>
            <a:off x="3123167" y="3996767"/>
            <a:ext cx="1986961" cy="1490221"/>
          </a:xfrm>
          <a:prstGeom prst="rect">
            <a:avLst/>
          </a:prstGeom>
        </p:spPr>
      </p:pic>
      <p:pic>
        <p:nvPicPr>
          <p:cNvPr id="6" name="Picture 5"/>
          <p:cNvPicPr>
            <a:picLocks noChangeAspect="1"/>
          </p:cNvPicPr>
          <p:nvPr/>
        </p:nvPicPr>
        <p:blipFill>
          <a:blip r:embed="rId5"/>
          <a:stretch>
            <a:fillRect/>
          </a:stretch>
        </p:blipFill>
        <p:spPr>
          <a:xfrm>
            <a:off x="5670473" y="3996767"/>
            <a:ext cx="2086309" cy="1490221"/>
          </a:xfrm>
          <a:prstGeom prst="rect">
            <a:avLst/>
          </a:prstGeom>
        </p:spPr>
      </p:pic>
    </p:spTree>
    <p:extLst>
      <p:ext uri="{BB962C8B-B14F-4D97-AF65-F5344CB8AC3E}">
        <p14:creationId xmlns:p14="http://schemas.microsoft.com/office/powerpoint/2010/main" val="4692020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 variables</a:t>
            </a:r>
            <a:endParaRPr lang="en-US" dirty="0">
              <a:solidFill>
                <a:schemeClr val="bg2"/>
              </a:solidFill>
            </a:endParaRPr>
          </a:p>
        </p:txBody>
      </p:sp>
      <p:sp>
        <p:nvSpPr>
          <p:cNvPr id="3" name="Content Placeholder 2"/>
          <p:cNvSpPr>
            <a:spLocks noGrp="1"/>
          </p:cNvSpPr>
          <p:nvPr>
            <p:ph idx="1"/>
          </p:nvPr>
        </p:nvSpPr>
        <p:spPr/>
        <p:txBody>
          <a:bodyPr/>
          <a:lstStyle/>
          <a:p>
            <a:pPr marL="0" indent="0">
              <a:buNone/>
            </a:pPr>
            <a:r>
              <a:rPr lang="en-US" dirty="0">
                <a:latin typeface="Courier"/>
                <a:cs typeface="Courier"/>
              </a:rPr>
              <a:t>map</a:t>
            </a:r>
            <a:r>
              <a:rPr lang="en-US" dirty="0"/>
              <a:t> </a:t>
            </a:r>
            <a:r>
              <a:rPr lang="en-US" dirty="0" smtClean="0"/>
              <a:t>iterator method:</a:t>
            </a:r>
            <a:endParaRPr lang="en-US" dirty="0"/>
          </a:p>
          <a:p>
            <a:pPr marL="0" indent="0">
              <a:buNone/>
            </a:pPr>
            <a:endParaRPr lang="en-US" dirty="0" smtClean="0">
              <a:solidFill>
                <a:srgbClr val="008000"/>
              </a:solidFill>
              <a:latin typeface="Courier"/>
              <a:cs typeface="Courier"/>
            </a:endParaRPr>
          </a:p>
          <a:p>
            <a:pPr marL="0" indent="0">
              <a:buNone/>
            </a:pPr>
            <a:r>
              <a:rPr lang="en-US" dirty="0" smtClean="0">
                <a:solidFill>
                  <a:srgbClr val="008000"/>
                </a:solidFill>
                <a:latin typeface="Courier"/>
                <a:cs typeface="Courier"/>
              </a:rPr>
              <a:t>(</a:t>
            </a:r>
            <a:r>
              <a:rPr lang="en-US" dirty="0">
                <a:solidFill>
                  <a:srgbClr val="008000"/>
                </a:solidFill>
                <a:latin typeface="Courier"/>
                <a:cs typeface="Courier"/>
              </a:rPr>
              <a:t>1..5).map { |</a:t>
            </a:r>
            <a:r>
              <a:rPr lang="en-US" dirty="0" err="1">
                <a:solidFill>
                  <a:srgbClr val="008000"/>
                </a:solidFill>
                <a:latin typeface="Courier"/>
                <a:cs typeface="Courier"/>
              </a:rPr>
              <a:t>i</a:t>
            </a:r>
            <a:r>
              <a:rPr lang="en-US" dirty="0">
                <a:solidFill>
                  <a:srgbClr val="008000"/>
                </a:solidFill>
                <a:latin typeface="Courier"/>
                <a:cs typeface="Courier"/>
              </a:rPr>
              <a:t>| </a:t>
            </a:r>
            <a:r>
              <a:rPr lang="en-US" dirty="0" err="1">
                <a:solidFill>
                  <a:srgbClr val="008000"/>
                </a:solidFill>
                <a:latin typeface="Courier"/>
                <a:cs typeface="Courier"/>
              </a:rPr>
              <a:t>i</a:t>
            </a:r>
            <a:r>
              <a:rPr lang="en-US" dirty="0">
                <a:solidFill>
                  <a:srgbClr val="008000"/>
                </a:solidFill>
                <a:latin typeface="Courier"/>
                <a:cs typeface="Courier"/>
              </a:rPr>
              <a:t>*2 } </a:t>
            </a:r>
          </a:p>
          <a:p>
            <a:pPr marL="0" indent="0">
              <a:buNone/>
            </a:pPr>
            <a:r>
              <a:rPr lang="en-US" dirty="0" smtClean="0">
                <a:solidFill>
                  <a:srgbClr val="FF0000"/>
                </a:solidFill>
                <a:latin typeface="Courier"/>
                <a:cs typeface="Courier"/>
              </a:rPr>
              <a:t>=&gt; [</a:t>
            </a:r>
            <a:r>
              <a:rPr lang="en-US" dirty="0">
                <a:solidFill>
                  <a:srgbClr val="FF0000"/>
                </a:solidFill>
                <a:latin typeface="Courier"/>
                <a:cs typeface="Courier"/>
              </a:rPr>
              <a:t>2, 4, 6, 8, 10] </a:t>
            </a:r>
          </a:p>
          <a:p>
            <a:pPr marL="0" indent="0">
              <a:buNone/>
            </a:pPr>
            <a:endParaRPr lang="en-US" dirty="0"/>
          </a:p>
        </p:txBody>
      </p:sp>
    </p:spTree>
    <p:extLst>
      <p:ext uri="{BB962C8B-B14F-4D97-AF65-F5344CB8AC3E}">
        <p14:creationId xmlns:p14="http://schemas.microsoft.com/office/powerpoint/2010/main" val="133278788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 variables</a:t>
            </a:r>
            <a:endParaRPr lang="en-US" dirty="0">
              <a:solidFill>
                <a:schemeClr val="bg2"/>
              </a:solidFill>
            </a:endParaRPr>
          </a:p>
        </p:txBody>
      </p:sp>
      <p:sp>
        <p:nvSpPr>
          <p:cNvPr id="3" name="Content Placeholder 2"/>
          <p:cNvSpPr>
            <a:spLocks noGrp="1"/>
          </p:cNvSpPr>
          <p:nvPr>
            <p:ph idx="1"/>
          </p:nvPr>
        </p:nvSpPr>
        <p:spPr/>
        <p:txBody>
          <a:bodyPr/>
          <a:lstStyle/>
          <a:p>
            <a:pPr marL="0" indent="0">
              <a:buNone/>
            </a:pPr>
            <a:r>
              <a:rPr lang="en-US" dirty="0">
                <a:solidFill>
                  <a:srgbClr val="008000"/>
                </a:solidFill>
                <a:latin typeface="Courier"/>
                <a:cs typeface="Courier"/>
              </a:rPr>
              <a:t>&gt;&gt; (1..5).each </a:t>
            </a:r>
            <a:r>
              <a:rPr lang="en-US" b="1" dirty="0">
                <a:solidFill>
                  <a:srgbClr val="008000"/>
                </a:solidFill>
                <a:latin typeface="Courier"/>
                <a:cs typeface="Courier"/>
              </a:rPr>
              <a:t>{ |</a:t>
            </a:r>
            <a:r>
              <a:rPr lang="en-US" b="1" dirty="0" err="1">
                <a:solidFill>
                  <a:srgbClr val="008000"/>
                </a:solidFill>
                <a:latin typeface="Courier"/>
                <a:cs typeface="Courier"/>
              </a:rPr>
              <a:t>i</a:t>
            </a:r>
            <a:r>
              <a:rPr lang="en-US" b="1" dirty="0">
                <a:solidFill>
                  <a:srgbClr val="008000"/>
                </a:solidFill>
                <a:latin typeface="Courier"/>
                <a:cs typeface="Courier"/>
              </a:rPr>
              <a:t>| puts 2 * </a:t>
            </a:r>
            <a:r>
              <a:rPr lang="en-US" b="1" dirty="0" err="1">
                <a:solidFill>
                  <a:srgbClr val="008000"/>
                </a:solidFill>
                <a:latin typeface="Courier"/>
                <a:cs typeface="Courier"/>
              </a:rPr>
              <a:t>i</a:t>
            </a:r>
            <a:r>
              <a:rPr lang="en-US" b="1" dirty="0">
                <a:solidFill>
                  <a:srgbClr val="008000"/>
                </a:solidFill>
                <a:latin typeface="Courier"/>
                <a:cs typeface="Courier"/>
              </a:rPr>
              <a:t> } </a:t>
            </a:r>
          </a:p>
          <a:p>
            <a:pPr marL="0" indent="0">
              <a:buNone/>
            </a:pPr>
            <a:r>
              <a:rPr lang="en-US" dirty="0">
                <a:solidFill>
                  <a:srgbClr val="FF0000"/>
                </a:solidFill>
                <a:latin typeface="Courier"/>
                <a:cs typeface="Courier"/>
              </a:rPr>
              <a:t>2 </a:t>
            </a:r>
          </a:p>
          <a:p>
            <a:pPr marL="0" indent="0">
              <a:buNone/>
            </a:pPr>
            <a:r>
              <a:rPr lang="en-US" dirty="0">
                <a:solidFill>
                  <a:srgbClr val="FF0000"/>
                </a:solidFill>
                <a:latin typeface="Courier"/>
                <a:cs typeface="Courier"/>
              </a:rPr>
              <a:t>4 </a:t>
            </a:r>
          </a:p>
          <a:p>
            <a:pPr marL="0" indent="0">
              <a:buNone/>
            </a:pPr>
            <a:r>
              <a:rPr lang="en-US" dirty="0">
                <a:solidFill>
                  <a:srgbClr val="FF0000"/>
                </a:solidFill>
                <a:latin typeface="Courier"/>
                <a:cs typeface="Courier"/>
              </a:rPr>
              <a:t>6 </a:t>
            </a:r>
          </a:p>
          <a:p>
            <a:pPr marL="0" indent="0">
              <a:buNone/>
            </a:pPr>
            <a:r>
              <a:rPr lang="en-US" dirty="0">
                <a:solidFill>
                  <a:srgbClr val="FF0000"/>
                </a:solidFill>
                <a:latin typeface="Courier"/>
                <a:cs typeface="Courier"/>
              </a:rPr>
              <a:t>8 </a:t>
            </a:r>
          </a:p>
          <a:p>
            <a:pPr marL="0" indent="0">
              <a:buNone/>
            </a:pPr>
            <a:r>
              <a:rPr lang="en-US" dirty="0">
                <a:solidFill>
                  <a:srgbClr val="FF0000"/>
                </a:solidFill>
                <a:latin typeface="Courier"/>
                <a:cs typeface="Courier"/>
              </a:rPr>
              <a:t>10 </a:t>
            </a:r>
          </a:p>
          <a:p>
            <a:pPr marL="0" indent="0">
              <a:buNone/>
            </a:pPr>
            <a:r>
              <a:rPr lang="en-US" dirty="0">
                <a:solidFill>
                  <a:srgbClr val="FF0000"/>
                </a:solidFill>
                <a:latin typeface="Courier"/>
                <a:cs typeface="Courier"/>
              </a:rPr>
              <a:t>=&gt; 1..5 </a:t>
            </a:r>
          </a:p>
          <a:p>
            <a:pPr marL="0" indent="0">
              <a:buNone/>
            </a:pPr>
            <a:endParaRPr lang="en-US" dirty="0"/>
          </a:p>
        </p:txBody>
      </p:sp>
    </p:spTree>
    <p:extLst>
      <p:ext uri="{BB962C8B-B14F-4D97-AF65-F5344CB8AC3E}">
        <p14:creationId xmlns:p14="http://schemas.microsoft.com/office/powerpoint/2010/main" val="4235827748"/>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rgbClr val="0096FF"/>
                </a:solidFill>
              </a:rPr>
              <a:t>Blocks with variables </a:t>
            </a:r>
            <a:endParaRPr lang="en-US" dirty="0">
              <a:solidFill>
                <a:srgbClr val="0096FF"/>
              </a:solidFill>
            </a:endParaRPr>
          </a:p>
        </p:txBody>
      </p:sp>
      <p:sp>
        <p:nvSpPr>
          <p:cNvPr id="3" name="Content Placeholder 2"/>
          <p:cNvSpPr>
            <a:spLocks noGrp="1"/>
          </p:cNvSpPr>
          <p:nvPr>
            <p:ph idx="1"/>
          </p:nvPr>
        </p:nvSpPr>
        <p:spPr/>
        <p:txBody>
          <a:bodyPr numCol="2"/>
          <a:lstStyle/>
          <a:p>
            <a:pPr marL="0" indent="0">
              <a:spcBef>
                <a:spcPts val="800"/>
              </a:spcBef>
              <a:buNone/>
            </a:pPr>
            <a:r>
              <a:rPr lang="en-US" dirty="0" smtClean="0">
                <a:solidFill>
                  <a:srgbClr val="008000"/>
                </a:solidFill>
                <a:latin typeface="Courier"/>
                <a:cs typeface="Courier"/>
              </a:rPr>
              <a:t>(</a:t>
            </a:r>
            <a:r>
              <a:rPr lang="en-US" dirty="0">
                <a:solidFill>
                  <a:srgbClr val="008000"/>
                </a:solidFill>
                <a:latin typeface="Courier"/>
                <a:cs typeface="Courier"/>
              </a:rPr>
              <a:t>1..5).each do </a:t>
            </a:r>
            <a:r>
              <a:rPr lang="en-US" dirty="0" smtClean="0">
                <a:solidFill>
                  <a:srgbClr val="008000"/>
                </a:solidFill>
                <a:latin typeface="Courier"/>
                <a:cs typeface="Courier"/>
              </a:rPr>
              <a:t>|boom| </a:t>
            </a:r>
          </a:p>
          <a:p>
            <a:pPr marL="0" indent="0">
              <a:spcBef>
                <a:spcPts val="800"/>
              </a:spcBef>
              <a:buNone/>
            </a:pPr>
            <a:r>
              <a:rPr lang="en-US" dirty="0" smtClean="0">
                <a:solidFill>
                  <a:srgbClr val="008000"/>
                </a:solidFill>
                <a:latin typeface="Courier"/>
                <a:cs typeface="Courier"/>
              </a:rPr>
              <a:t>	puts </a:t>
            </a:r>
            <a:r>
              <a:rPr lang="en-US" dirty="0">
                <a:solidFill>
                  <a:srgbClr val="008000"/>
                </a:solidFill>
                <a:latin typeface="Courier"/>
                <a:cs typeface="Courier"/>
              </a:rPr>
              <a:t>2 * </a:t>
            </a:r>
            <a:r>
              <a:rPr lang="en-US" dirty="0" smtClean="0">
                <a:solidFill>
                  <a:srgbClr val="008000"/>
                </a:solidFill>
                <a:latin typeface="Courier"/>
                <a:cs typeface="Courier"/>
              </a:rPr>
              <a:t>boom</a:t>
            </a:r>
          </a:p>
          <a:p>
            <a:pPr marL="0" indent="0">
              <a:spcBef>
                <a:spcPts val="800"/>
              </a:spcBef>
              <a:buNone/>
            </a:pPr>
            <a:r>
              <a:rPr lang="en-US" dirty="0">
                <a:solidFill>
                  <a:srgbClr val="008000"/>
                </a:solidFill>
                <a:latin typeface="Courier"/>
                <a:cs typeface="Courier"/>
              </a:rPr>
              <a:t>e</a:t>
            </a:r>
            <a:r>
              <a:rPr lang="en-US" dirty="0" smtClean="0">
                <a:solidFill>
                  <a:srgbClr val="008000"/>
                </a:solidFill>
                <a:latin typeface="Courier"/>
                <a:cs typeface="Courier"/>
              </a:rPr>
              <a:t>nd</a:t>
            </a:r>
          </a:p>
          <a:p>
            <a:pPr marL="0" indent="0">
              <a:spcBef>
                <a:spcPts val="800"/>
              </a:spcBef>
              <a:buNone/>
            </a:pPr>
            <a:r>
              <a:rPr lang="en-US" dirty="0">
                <a:solidFill>
                  <a:srgbClr val="FF0000"/>
                </a:solidFill>
                <a:latin typeface="Courier"/>
                <a:cs typeface="Courier"/>
              </a:rPr>
              <a:t>2 </a:t>
            </a:r>
            <a:endParaRPr lang="en-US" dirty="0" smtClean="0">
              <a:solidFill>
                <a:srgbClr val="FF0000"/>
              </a:solidFill>
              <a:latin typeface="Courier"/>
              <a:cs typeface="Courier"/>
            </a:endParaRPr>
          </a:p>
          <a:p>
            <a:pPr marL="0" indent="0">
              <a:spcBef>
                <a:spcPts val="800"/>
              </a:spcBef>
              <a:buNone/>
            </a:pPr>
            <a:r>
              <a:rPr lang="en-US" dirty="0" smtClean="0">
                <a:solidFill>
                  <a:srgbClr val="FF0000"/>
                </a:solidFill>
                <a:latin typeface="Courier"/>
                <a:cs typeface="Courier"/>
              </a:rPr>
              <a:t>4 </a:t>
            </a:r>
          </a:p>
          <a:p>
            <a:pPr marL="0" indent="0">
              <a:spcBef>
                <a:spcPts val="800"/>
              </a:spcBef>
              <a:buNone/>
            </a:pPr>
            <a:r>
              <a:rPr lang="en-US" dirty="0" smtClean="0">
                <a:solidFill>
                  <a:srgbClr val="FF0000"/>
                </a:solidFill>
                <a:latin typeface="Courier"/>
                <a:cs typeface="Courier"/>
              </a:rPr>
              <a:t>6 </a:t>
            </a:r>
          </a:p>
          <a:p>
            <a:pPr marL="0" indent="0">
              <a:spcBef>
                <a:spcPts val="800"/>
              </a:spcBef>
              <a:buNone/>
            </a:pPr>
            <a:r>
              <a:rPr lang="en-US" dirty="0" smtClean="0">
                <a:solidFill>
                  <a:srgbClr val="FF0000"/>
                </a:solidFill>
                <a:latin typeface="Courier"/>
                <a:cs typeface="Courier"/>
              </a:rPr>
              <a:t>8 </a:t>
            </a:r>
          </a:p>
          <a:p>
            <a:pPr marL="0" indent="0">
              <a:spcBef>
                <a:spcPts val="800"/>
              </a:spcBef>
              <a:buNone/>
            </a:pPr>
            <a:r>
              <a:rPr lang="en-US" dirty="0" smtClean="0">
                <a:solidFill>
                  <a:srgbClr val="FF0000"/>
                </a:solidFill>
                <a:latin typeface="Courier"/>
                <a:cs typeface="Courier"/>
              </a:rPr>
              <a:t>10 </a:t>
            </a:r>
          </a:p>
          <a:p>
            <a:pPr>
              <a:spcBef>
                <a:spcPts val="800"/>
              </a:spcBef>
              <a:buFont typeface="Symbol" charset="0"/>
              <a:buChar char=""/>
            </a:pPr>
            <a:r>
              <a:rPr lang="en-US" dirty="0" smtClean="0">
                <a:solidFill>
                  <a:srgbClr val="FF0000"/>
                </a:solidFill>
                <a:latin typeface="Courier"/>
                <a:cs typeface="Courier"/>
              </a:rPr>
              <a:t>1</a:t>
            </a:r>
            <a:r>
              <a:rPr lang="en-US" dirty="0">
                <a:solidFill>
                  <a:srgbClr val="FF0000"/>
                </a:solidFill>
                <a:latin typeface="Courier"/>
                <a:cs typeface="Courier"/>
              </a:rPr>
              <a:t>..5 </a:t>
            </a:r>
            <a:r>
              <a:rPr lang="en-US" dirty="0" smtClean="0">
                <a:solidFill>
                  <a:srgbClr val="FF0000"/>
                </a:solidFill>
                <a:latin typeface="Courier"/>
                <a:cs typeface="Courier"/>
              </a:rPr>
              <a:t> </a:t>
            </a:r>
          </a:p>
          <a:p>
            <a:pPr>
              <a:buFont typeface="Symbol" charset="0"/>
              <a:buChar char=""/>
            </a:pPr>
            <a:endParaRPr lang="en-US" b="0" dirty="0">
              <a:solidFill>
                <a:srgbClr val="FF0000"/>
              </a:solidFill>
              <a:latin typeface="Courier"/>
              <a:cs typeface="Courier"/>
            </a:endParaRPr>
          </a:p>
          <a:p>
            <a:pPr marL="0" indent="0"/>
            <a:endParaRPr lang="en-US" b="0" dirty="0" smtClean="0">
              <a:solidFill>
                <a:srgbClr val="FF0000"/>
              </a:solidFill>
              <a:latin typeface="Courier"/>
              <a:cs typeface="Courier"/>
            </a:endParaRPr>
          </a:p>
        </p:txBody>
      </p:sp>
    </p:spTree>
    <p:extLst>
      <p:ext uri="{BB962C8B-B14F-4D97-AF65-F5344CB8AC3E}">
        <p14:creationId xmlns:p14="http://schemas.microsoft.com/office/powerpoint/2010/main" val="324868354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chemeClr val="bg2"/>
                </a:solidFill>
              </a:rPr>
              <a:t>Blocks with variables</a:t>
            </a:r>
            <a:endParaRPr lang="en-US" dirty="0">
              <a:solidFill>
                <a:schemeClr val="bg2"/>
              </a:solidFill>
            </a:endParaRPr>
          </a:p>
        </p:txBody>
      </p:sp>
      <p:sp>
        <p:nvSpPr>
          <p:cNvPr id="3" name="Content Placeholder 2"/>
          <p:cNvSpPr>
            <a:spLocks noGrp="1"/>
          </p:cNvSpPr>
          <p:nvPr>
            <p:ph idx="1"/>
          </p:nvPr>
        </p:nvSpPr>
        <p:spPr/>
        <p:txBody>
          <a:bodyPr>
            <a:normAutofit fontScale="77500" lnSpcReduction="20000"/>
          </a:bodyPr>
          <a:lstStyle/>
          <a:p>
            <a:pPr marL="0" indent="0">
              <a:buNone/>
            </a:pPr>
            <a:r>
              <a:rPr lang="en-US" dirty="0">
                <a:solidFill>
                  <a:srgbClr val="008000"/>
                </a:solidFill>
                <a:latin typeface="Courier"/>
                <a:cs typeface="Courier"/>
              </a:rPr>
              <a:t>flash = { success: "</a:t>
            </a:r>
            <a:r>
              <a:rPr lang="en-US" dirty="0" smtClean="0">
                <a:solidFill>
                  <a:srgbClr val="008000"/>
                </a:solidFill>
                <a:latin typeface="Courier"/>
                <a:cs typeface="Courier"/>
              </a:rPr>
              <a:t>Here’s your food!</a:t>
            </a:r>
            <a:r>
              <a:rPr lang="en-US" dirty="0">
                <a:solidFill>
                  <a:srgbClr val="008000"/>
                </a:solidFill>
                <a:latin typeface="Courier"/>
                <a:cs typeface="Courier"/>
              </a:rPr>
              <a:t>", danger: "</a:t>
            </a:r>
            <a:r>
              <a:rPr lang="en-US" dirty="0" smtClean="0">
                <a:solidFill>
                  <a:srgbClr val="008000"/>
                </a:solidFill>
                <a:latin typeface="Courier"/>
                <a:cs typeface="Courier"/>
              </a:rPr>
              <a:t>We’re all out of fries." </a:t>
            </a:r>
            <a:r>
              <a:rPr lang="en-US" dirty="0">
                <a:solidFill>
                  <a:srgbClr val="008000"/>
                </a:solidFill>
                <a:latin typeface="Courier"/>
                <a:cs typeface="Courier"/>
              </a:rPr>
              <a:t>} </a:t>
            </a:r>
          </a:p>
          <a:p>
            <a:pPr marL="0" indent="0">
              <a:buNone/>
            </a:pPr>
            <a:r>
              <a:rPr lang="en-US" dirty="0">
                <a:solidFill>
                  <a:srgbClr val="FF0000"/>
                </a:solidFill>
                <a:latin typeface="Courier"/>
                <a:cs typeface="Courier"/>
              </a:rPr>
              <a:t>{:success=</a:t>
            </a:r>
            <a:r>
              <a:rPr lang="en-US" dirty="0" smtClean="0">
                <a:solidFill>
                  <a:srgbClr val="FF0000"/>
                </a:solidFill>
                <a:latin typeface="Courier"/>
                <a:cs typeface="Courier"/>
              </a:rPr>
              <a:t>&gt;”Here’s your food!</a:t>
            </a:r>
            <a:r>
              <a:rPr lang="en-US" dirty="0">
                <a:solidFill>
                  <a:srgbClr val="FF0000"/>
                </a:solidFill>
                <a:latin typeface="Courier"/>
                <a:cs typeface="Courier"/>
              </a:rPr>
              <a:t>", :danger=</a:t>
            </a:r>
            <a:r>
              <a:rPr lang="en-US" dirty="0" smtClean="0">
                <a:solidFill>
                  <a:srgbClr val="FF0000"/>
                </a:solidFill>
                <a:latin typeface="Courier"/>
                <a:cs typeface="Courier"/>
              </a:rPr>
              <a:t>&gt;”We’re all out of fries."</a:t>
            </a:r>
            <a:r>
              <a:rPr lang="en-US" dirty="0">
                <a:solidFill>
                  <a:srgbClr val="FF0000"/>
                </a:solidFill>
                <a:latin typeface="Courier"/>
                <a:cs typeface="Courier"/>
              </a:rPr>
              <a:t>} </a:t>
            </a:r>
          </a:p>
          <a:p>
            <a:pPr marL="0" indent="0">
              <a:buNone/>
            </a:pPr>
            <a:r>
              <a:rPr lang="en-US" dirty="0">
                <a:solidFill>
                  <a:srgbClr val="008000"/>
                </a:solidFill>
                <a:latin typeface="Courier"/>
                <a:cs typeface="Courier"/>
              </a:rPr>
              <a:t>flash.each do |key, value| </a:t>
            </a:r>
          </a:p>
          <a:p>
            <a:pPr marL="0" indent="0">
              <a:buNone/>
            </a:pPr>
            <a:r>
              <a:rPr lang="en-US" dirty="0">
                <a:solidFill>
                  <a:srgbClr val="008000"/>
                </a:solidFill>
                <a:latin typeface="Courier"/>
                <a:cs typeface="Courier"/>
              </a:rPr>
              <a:t>   puts "Key #{</a:t>
            </a:r>
            <a:r>
              <a:rPr lang="en-US" dirty="0" err="1">
                <a:solidFill>
                  <a:srgbClr val="008000"/>
                </a:solidFill>
                <a:latin typeface="Courier"/>
                <a:cs typeface="Courier"/>
              </a:rPr>
              <a:t>key.inspect</a:t>
            </a:r>
            <a:r>
              <a:rPr lang="en-US" dirty="0">
                <a:solidFill>
                  <a:srgbClr val="008000"/>
                </a:solidFill>
                <a:latin typeface="Courier"/>
                <a:cs typeface="Courier"/>
              </a:rPr>
              <a:t>} has value #{</a:t>
            </a:r>
            <a:r>
              <a:rPr lang="en-US" dirty="0" err="1">
                <a:solidFill>
                  <a:srgbClr val="008000"/>
                </a:solidFill>
                <a:latin typeface="Courier"/>
                <a:cs typeface="Courier"/>
              </a:rPr>
              <a:t>value.inspect</a:t>
            </a:r>
            <a:r>
              <a:rPr lang="en-US" dirty="0">
                <a:solidFill>
                  <a:srgbClr val="008000"/>
                </a:solidFill>
                <a:latin typeface="Courier"/>
                <a:cs typeface="Courier"/>
              </a:rPr>
              <a:t>}"</a:t>
            </a:r>
          </a:p>
          <a:p>
            <a:pPr marL="0" indent="0">
              <a:buNone/>
            </a:pPr>
            <a:r>
              <a:rPr lang="en-US" dirty="0" smtClean="0">
                <a:solidFill>
                  <a:srgbClr val="008000"/>
                </a:solidFill>
                <a:latin typeface="Courier"/>
                <a:cs typeface="Courier"/>
              </a:rPr>
              <a:t>end </a:t>
            </a:r>
          </a:p>
          <a:p>
            <a:pPr marL="0" indent="0">
              <a:buNone/>
            </a:pPr>
            <a:r>
              <a:rPr lang="en-US" dirty="0" smtClean="0">
                <a:solidFill>
                  <a:srgbClr val="FF0000"/>
                </a:solidFill>
                <a:latin typeface="Courier"/>
                <a:cs typeface="Courier"/>
              </a:rPr>
              <a:t>Key </a:t>
            </a:r>
            <a:r>
              <a:rPr lang="en-US" dirty="0">
                <a:solidFill>
                  <a:srgbClr val="FF0000"/>
                </a:solidFill>
                <a:latin typeface="Courier"/>
                <a:cs typeface="Courier"/>
              </a:rPr>
              <a:t>:success has value </a:t>
            </a:r>
            <a:r>
              <a:rPr lang="en-US" dirty="0" smtClean="0">
                <a:solidFill>
                  <a:srgbClr val="FF0000"/>
                </a:solidFill>
                <a:latin typeface="Courier"/>
                <a:cs typeface="Courier"/>
              </a:rPr>
              <a:t>”Here’s your food!</a:t>
            </a:r>
            <a:r>
              <a:rPr lang="en-US" dirty="0">
                <a:solidFill>
                  <a:srgbClr val="FF0000"/>
                </a:solidFill>
                <a:latin typeface="Courier"/>
                <a:cs typeface="Courier"/>
              </a:rPr>
              <a:t>" </a:t>
            </a:r>
          </a:p>
          <a:p>
            <a:pPr marL="0" indent="0">
              <a:buNone/>
            </a:pPr>
            <a:r>
              <a:rPr lang="en-US" dirty="0" smtClean="0">
                <a:solidFill>
                  <a:srgbClr val="FF0000"/>
                </a:solidFill>
                <a:latin typeface="Courier"/>
                <a:cs typeface="Courier"/>
              </a:rPr>
              <a:t>Key :danger has value ”We’re all out of fries." </a:t>
            </a:r>
          </a:p>
          <a:p>
            <a:pPr marL="0" indent="0">
              <a:buNone/>
            </a:pPr>
            <a:r>
              <a:rPr lang="en-US" dirty="0">
                <a:solidFill>
                  <a:srgbClr val="FF0000"/>
                </a:solidFill>
                <a:latin typeface="Courier"/>
                <a:cs typeface="Courier"/>
              </a:rPr>
              <a:t> =&gt; {:success=</a:t>
            </a:r>
            <a:r>
              <a:rPr lang="en-US" dirty="0" smtClean="0">
                <a:solidFill>
                  <a:srgbClr val="FF0000"/>
                </a:solidFill>
                <a:latin typeface="Courier"/>
                <a:cs typeface="Courier"/>
              </a:rPr>
              <a:t>&gt;”Here’s your food!</a:t>
            </a:r>
            <a:r>
              <a:rPr lang="en-US" dirty="0">
                <a:solidFill>
                  <a:srgbClr val="FF0000"/>
                </a:solidFill>
                <a:latin typeface="Courier"/>
                <a:cs typeface="Courier"/>
              </a:rPr>
              <a:t>", :danger=</a:t>
            </a:r>
            <a:r>
              <a:rPr lang="en-US" dirty="0" smtClean="0">
                <a:solidFill>
                  <a:srgbClr val="FF0000"/>
                </a:solidFill>
                <a:latin typeface="Courier"/>
                <a:cs typeface="Courier"/>
              </a:rPr>
              <a:t>&gt;”We’re all out of fries."</a:t>
            </a:r>
            <a:r>
              <a:rPr lang="en-US" dirty="0">
                <a:solidFill>
                  <a:srgbClr val="FF0000"/>
                </a:solidFill>
                <a:latin typeface="Courier"/>
                <a:cs typeface="Courier"/>
              </a:rPr>
              <a:t>} </a:t>
            </a:r>
          </a:p>
        </p:txBody>
      </p:sp>
    </p:spTree>
    <p:extLst>
      <p:ext uri="{BB962C8B-B14F-4D97-AF65-F5344CB8AC3E}">
        <p14:creationId xmlns:p14="http://schemas.microsoft.com/office/powerpoint/2010/main" val="29114841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Common Iterators</a:t>
            </a:r>
            <a:endParaRPr lang="en-US" dirty="0"/>
          </a:p>
        </p:txBody>
      </p:sp>
      <p:sp>
        <p:nvSpPr>
          <p:cNvPr id="3" name="Content Placeholder 2"/>
          <p:cNvSpPr>
            <a:spLocks noGrp="1"/>
          </p:cNvSpPr>
          <p:nvPr>
            <p:ph idx="1"/>
          </p:nvPr>
        </p:nvSpPr>
        <p:spPr/>
        <p:txBody>
          <a:bodyPr/>
          <a:lstStyle/>
          <a:p>
            <a:pPr marL="0" indent="0">
              <a:buNone/>
            </a:pPr>
            <a:r>
              <a:rPr lang="en-US" b="1" dirty="0" smtClean="0">
                <a:solidFill>
                  <a:srgbClr val="FF6600"/>
                </a:solidFill>
              </a:rPr>
              <a:t>.times</a:t>
            </a:r>
          </a:p>
          <a:p>
            <a:pPr marL="0" indent="0">
              <a:buNone/>
            </a:pPr>
            <a:r>
              <a:rPr lang="en-US" b="1" dirty="0" smtClean="0">
                <a:solidFill>
                  <a:srgbClr val="FF6600"/>
                </a:solidFill>
              </a:rPr>
              <a:t>.each</a:t>
            </a:r>
          </a:p>
          <a:p>
            <a:pPr marL="0" indent="0">
              <a:buNone/>
            </a:pPr>
            <a:r>
              <a:rPr lang="en-US" b="1" dirty="0" smtClean="0">
                <a:solidFill>
                  <a:srgbClr val="FF6600"/>
                </a:solidFill>
              </a:rPr>
              <a:t>.map </a:t>
            </a:r>
            <a:r>
              <a:rPr lang="en-US" dirty="0" smtClean="0"/>
              <a:t>OR </a:t>
            </a:r>
            <a:r>
              <a:rPr lang="en-US" b="1" dirty="0" smtClean="0">
                <a:solidFill>
                  <a:srgbClr val="FF6600"/>
                </a:solidFill>
              </a:rPr>
              <a:t>.collect</a:t>
            </a:r>
          </a:p>
          <a:p>
            <a:pPr marL="0" indent="0">
              <a:buNone/>
            </a:pPr>
            <a:r>
              <a:rPr lang="en-US" b="1" dirty="0" smtClean="0">
                <a:solidFill>
                  <a:srgbClr val="FF6600"/>
                </a:solidFill>
              </a:rPr>
              <a:t>.map! </a:t>
            </a:r>
            <a:endParaRPr lang="en-US" dirty="0"/>
          </a:p>
        </p:txBody>
      </p:sp>
    </p:spTree>
    <p:extLst>
      <p:ext uri="{BB962C8B-B14F-4D97-AF65-F5344CB8AC3E}">
        <p14:creationId xmlns:p14="http://schemas.microsoft.com/office/powerpoint/2010/main" val="427794540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iterators</a:t>
            </a:r>
            <a:endParaRPr lang="en-US" dirty="0"/>
          </a:p>
        </p:txBody>
      </p:sp>
      <p:sp>
        <p:nvSpPr>
          <p:cNvPr id="3" name="Content Placeholder 2"/>
          <p:cNvSpPr>
            <a:spLocks noGrp="1"/>
          </p:cNvSpPr>
          <p:nvPr>
            <p:ph idx="1"/>
          </p:nvPr>
        </p:nvSpPr>
        <p:spPr/>
        <p:txBody>
          <a:bodyPr/>
          <a:lstStyle/>
          <a:p>
            <a:pPr marL="0" indent="0">
              <a:buNone/>
            </a:pPr>
            <a:r>
              <a:rPr lang="en-US" dirty="0" smtClean="0"/>
              <a:t>.inject, .reduce</a:t>
            </a:r>
          </a:p>
          <a:p>
            <a:pPr marL="0" indent="0">
              <a:buNone/>
            </a:pPr>
            <a:r>
              <a:rPr lang="en-US" dirty="0" smtClean="0"/>
              <a:t>.step, .</a:t>
            </a:r>
            <a:r>
              <a:rPr lang="en-US" dirty="0" err="1" smtClean="0"/>
              <a:t>downto</a:t>
            </a:r>
            <a:r>
              <a:rPr lang="en-US" dirty="0" smtClean="0"/>
              <a:t>, .</a:t>
            </a:r>
            <a:r>
              <a:rPr lang="en-US" dirty="0" err="1" smtClean="0"/>
              <a:t>upto</a:t>
            </a:r>
            <a:endParaRPr lang="en-US" dirty="0" smtClean="0"/>
          </a:p>
          <a:p>
            <a:pPr marL="0" indent="0">
              <a:buNone/>
            </a:pPr>
            <a:r>
              <a:rPr lang="en-US" dirty="0" smtClean="0"/>
              <a:t>.find, .</a:t>
            </a:r>
            <a:r>
              <a:rPr lang="en-US" dirty="0" err="1" smtClean="0"/>
              <a:t>find_all</a:t>
            </a:r>
            <a:r>
              <a:rPr lang="en-US" dirty="0"/>
              <a:t>,</a:t>
            </a:r>
            <a:r>
              <a:rPr lang="en-US" dirty="0" smtClean="0"/>
              <a:t> .select, .cycle</a:t>
            </a:r>
          </a:p>
          <a:p>
            <a:pPr marL="0" indent="0">
              <a:buNone/>
            </a:pPr>
            <a:r>
              <a:rPr lang="en-US" dirty="0" smtClean="0"/>
              <a:t>.</a:t>
            </a:r>
            <a:r>
              <a:rPr lang="en-US" dirty="0" err="1" smtClean="0"/>
              <a:t>each_slice</a:t>
            </a:r>
            <a:endParaRPr lang="en-US" dirty="0" smtClean="0"/>
          </a:p>
          <a:p>
            <a:pPr marL="0" indent="0">
              <a:buNone/>
            </a:pPr>
            <a:r>
              <a:rPr lang="en-US" dirty="0" smtClean="0"/>
              <a:t>.chunk, .reject</a:t>
            </a:r>
          </a:p>
          <a:p>
            <a:pPr marL="0" indent="0">
              <a:buNone/>
            </a:pPr>
            <a:r>
              <a:rPr lang="en-US" dirty="0" smtClean="0"/>
              <a:t>.</a:t>
            </a:r>
            <a:r>
              <a:rPr lang="en-US" dirty="0" err="1" smtClean="0"/>
              <a:t>each_with_index</a:t>
            </a:r>
            <a:endParaRPr lang="en-US" dirty="0" smtClean="0"/>
          </a:p>
          <a:p>
            <a:pPr marL="0" indent="0">
              <a:buNone/>
            </a:pPr>
            <a:endParaRPr lang="en-US" dirty="0"/>
          </a:p>
        </p:txBody>
      </p:sp>
    </p:spTree>
    <p:extLst>
      <p:ext uri="{BB962C8B-B14F-4D97-AF65-F5344CB8AC3E}">
        <p14:creationId xmlns:p14="http://schemas.microsoft.com/office/powerpoint/2010/main" val="1309943058"/>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Iterators</a:t>
            </a:r>
            <a:endParaRPr lang="en-US" dirty="0"/>
          </a:p>
        </p:txBody>
      </p:sp>
      <p:sp>
        <p:nvSpPr>
          <p:cNvPr id="3" name="Content Placeholder 2"/>
          <p:cNvSpPr>
            <a:spLocks noGrp="1"/>
          </p:cNvSpPr>
          <p:nvPr>
            <p:ph idx="1"/>
          </p:nvPr>
        </p:nvSpPr>
        <p:spPr>
          <a:xfrm>
            <a:off x="498474" y="1981200"/>
            <a:ext cx="7955957" cy="4144963"/>
          </a:xfrm>
        </p:spPr>
        <p:txBody>
          <a:bodyPr>
            <a:normAutofit fontScale="92500" lnSpcReduction="10000"/>
          </a:bodyPr>
          <a:lstStyle/>
          <a:p>
            <a:pPr marL="0" indent="0">
              <a:buNone/>
            </a:pPr>
            <a:r>
              <a:rPr lang="en-US" sz="2400" dirty="0" smtClean="0"/>
              <a:t>Objects that have iterators most commonly are either:</a:t>
            </a:r>
          </a:p>
          <a:p>
            <a:pPr marL="0" indent="0">
              <a:buNone/>
            </a:pPr>
            <a:r>
              <a:rPr lang="en-US" sz="2400" dirty="0" smtClean="0"/>
              <a:t>     1) Numbers</a:t>
            </a:r>
          </a:p>
          <a:p>
            <a:pPr marL="0" indent="0">
              <a:buNone/>
            </a:pPr>
            <a:r>
              <a:rPr lang="en-US" dirty="0"/>
              <a:t>	</a:t>
            </a:r>
            <a:r>
              <a:rPr lang="en-US" sz="1800" b="1" dirty="0" smtClean="0">
                <a:solidFill>
                  <a:srgbClr val="FF0000"/>
                </a:solidFill>
                <a:latin typeface="Courier"/>
                <a:cs typeface="Courier"/>
              </a:rPr>
              <a:t>10</a:t>
            </a:r>
            <a:r>
              <a:rPr lang="en-US" sz="1800" dirty="0" smtClean="0">
                <a:latin typeface="Courier"/>
                <a:cs typeface="Courier"/>
              </a:rPr>
              <a:t>.times { puts  “We love coding!” }</a:t>
            </a:r>
          </a:p>
          <a:p>
            <a:pPr marL="0" indent="0">
              <a:buNone/>
            </a:pPr>
            <a:r>
              <a:rPr lang="en-US" sz="1800" dirty="0">
                <a:latin typeface="Courier"/>
                <a:cs typeface="Courier"/>
              </a:rPr>
              <a:t>	</a:t>
            </a:r>
            <a:r>
              <a:rPr lang="en-US" sz="1800" b="1" dirty="0" smtClean="0">
                <a:solidFill>
                  <a:srgbClr val="FF0000"/>
                </a:solidFill>
                <a:latin typeface="Courier"/>
                <a:cs typeface="Courier"/>
              </a:rPr>
              <a:t>1</a:t>
            </a:r>
            <a:r>
              <a:rPr lang="en-US" sz="1800" dirty="0" smtClean="0">
                <a:latin typeface="Courier"/>
                <a:cs typeface="Courier"/>
              </a:rPr>
              <a:t>.upto(10) { |n| puts @comments[n] }</a:t>
            </a:r>
          </a:p>
          <a:p>
            <a:pPr marL="0" indent="0">
              <a:buNone/>
            </a:pPr>
            <a:r>
              <a:rPr lang="en-US" sz="2400" dirty="0"/>
              <a:t> </a:t>
            </a:r>
            <a:r>
              <a:rPr lang="en-US" sz="2400" dirty="0" smtClean="0"/>
              <a:t>    2) Collections (hashes, arrays, ranges, etc.)</a:t>
            </a:r>
          </a:p>
          <a:p>
            <a:pPr marL="0" indent="0">
              <a:buNone/>
            </a:pPr>
            <a:r>
              <a:rPr lang="en-US" sz="1600" dirty="0">
                <a:latin typeface="Courier"/>
                <a:cs typeface="Courier"/>
              </a:rPr>
              <a:t>	</a:t>
            </a:r>
            <a:r>
              <a:rPr lang="en-US" sz="1600" b="1" dirty="0">
                <a:solidFill>
                  <a:srgbClr val="FF6600"/>
                </a:solidFill>
                <a:latin typeface="Courier"/>
                <a:cs typeface="Courier"/>
              </a:rPr>
              <a:t>flash</a:t>
            </a:r>
            <a:r>
              <a:rPr lang="en-US" sz="1600" dirty="0">
                <a:solidFill>
                  <a:srgbClr val="008000"/>
                </a:solidFill>
                <a:latin typeface="Courier"/>
                <a:cs typeface="Courier"/>
              </a:rPr>
              <a:t>.each {|key, value| puts "Key #{</a:t>
            </a:r>
            <a:r>
              <a:rPr lang="en-US" sz="1600" dirty="0" err="1">
                <a:solidFill>
                  <a:srgbClr val="008000"/>
                </a:solidFill>
                <a:latin typeface="Courier"/>
                <a:cs typeface="Courier"/>
              </a:rPr>
              <a:t>key.inspect</a:t>
            </a:r>
            <a:r>
              <a:rPr lang="en-US" sz="1600" dirty="0" smtClean="0">
                <a:solidFill>
                  <a:srgbClr val="008000"/>
                </a:solidFill>
                <a:latin typeface="Courier"/>
                <a:cs typeface="Courier"/>
              </a:rPr>
              <a:t>} has </a:t>
            </a:r>
            <a:r>
              <a:rPr lang="en-US" sz="1600" dirty="0">
                <a:solidFill>
                  <a:srgbClr val="008000"/>
                </a:solidFill>
                <a:latin typeface="Courier"/>
                <a:cs typeface="Courier"/>
              </a:rPr>
              <a:t>value </a:t>
            </a:r>
            <a:r>
              <a:rPr lang="en-US" sz="1600" dirty="0" smtClean="0">
                <a:solidFill>
                  <a:srgbClr val="008000"/>
                </a:solidFill>
                <a:latin typeface="Courier"/>
                <a:cs typeface="Courier"/>
              </a:rPr>
              <a:t>	#{</a:t>
            </a:r>
            <a:r>
              <a:rPr lang="en-US" sz="1600" dirty="0" err="1" smtClean="0">
                <a:solidFill>
                  <a:srgbClr val="008000"/>
                </a:solidFill>
                <a:latin typeface="Courier"/>
                <a:cs typeface="Courier"/>
              </a:rPr>
              <a:t>value.inspect</a:t>
            </a:r>
            <a:r>
              <a:rPr lang="en-US" sz="1600" dirty="0" smtClean="0">
                <a:solidFill>
                  <a:srgbClr val="008000"/>
                </a:solidFill>
                <a:latin typeface="Courier"/>
                <a:cs typeface="Courier"/>
              </a:rPr>
              <a:t>}" </a:t>
            </a:r>
            <a:r>
              <a:rPr lang="en-US" sz="1600" dirty="0">
                <a:solidFill>
                  <a:srgbClr val="008000"/>
                </a:solidFill>
                <a:latin typeface="Courier"/>
                <a:cs typeface="Courier"/>
              </a:rPr>
              <a:t>}</a:t>
            </a:r>
          </a:p>
          <a:p>
            <a:pPr marL="0" indent="0">
              <a:spcBef>
                <a:spcPts val="0"/>
              </a:spcBef>
              <a:buNone/>
            </a:pPr>
            <a:r>
              <a:rPr lang="en-US" sz="1600" b="1" dirty="0" smtClean="0">
                <a:solidFill>
                  <a:srgbClr val="FF0000"/>
                </a:solidFill>
                <a:latin typeface="Courier"/>
                <a:cs typeface="Courier"/>
              </a:rPr>
              <a:t>	</a:t>
            </a:r>
          </a:p>
          <a:p>
            <a:pPr marL="0" indent="0">
              <a:spcBef>
                <a:spcPts val="0"/>
              </a:spcBef>
              <a:buNone/>
            </a:pPr>
            <a:r>
              <a:rPr lang="en-US" sz="1600" b="1" dirty="0" smtClean="0">
                <a:solidFill>
                  <a:srgbClr val="FF0000"/>
                </a:solidFill>
                <a:latin typeface="Courier"/>
                <a:cs typeface="Courier"/>
              </a:rPr>
              <a:t>	foodorder2</a:t>
            </a:r>
            <a:r>
              <a:rPr lang="en-US" sz="1600" dirty="0" smtClean="0">
                <a:solidFill>
                  <a:srgbClr val="008000"/>
                </a:solidFill>
                <a:latin typeface="Courier"/>
                <a:cs typeface="Courier"/>
              </a:rPr>
              <a:t>.map {|foodorder2| foodorder2.concat(" with fries")</a:t>
            </a:r>
          </a:p>
          <a:p>
            <a:pPr marL="0" indent="0">
              <a:spcBef>
                <a:spcPts val="0"/>
              </a:spcBef>
              <a:buNone/>
            </a:pPr>
            <a:r>
              <a:rPr lang="en-US" sz="1600" dirty="0" smtClean="0">
                <a:solidFill>
                  <a:srgbClr val="008000"/>
                </a:solidFill>
                <a:latin typeface="Courier"/>
                <a:cs typeface="Courier"/>
              </a:rPr>
              <a:t>}</a:t>
            </a:r>
          </a:p>
          <a:p>
            <a:pPr marL="0" indent="0">
              <a:buNone/>
            </a:pPr>
            <a:r>
              <a:rPr lang="en-US" sz="1600" dirty="0" smtClean="0">
                <a:solidFill>
                  <a:srgbClr val="008000"/>
                </a:solidFill>
                <a:latin typeface="Courier"/>
                <a:cs typeface="Courier"/>
              </a:rPr>
              <a:t>	</a:t>
            </a:r>
            <a:r>
              <a:rPr lang="en-US" sz="1600" b="1" dirty="0" smtClean="0">
                <a:solidFill>
                  <a:srgbClr val="FF0000"/>
                </a:solidFill>
                <a:latin typeface="Courier"/>
                <a:cs typeface="Courier"/>
              </a:rPr>
              <a:t>(</a:t>
            </a:r>
            <a:r>
              <a:rPr lang="en-US" sz="1600" b="1" dirty="0">
                <a:solidFill>
                  <a:srgbClr val="FF0000"/>
                </a:solidFill>
                <a:latin typeface="Courier"/>
                <a:cs typeface="Courier"/>
              </a:rPr>
              <a:t>1..5)</a:t>
            </a:r>
            <a:r>
              <a:rPr lang="en-US" sz="1600" dirty="0">
                <a:solidFill>
                  <a:srgbClr val="008000"/>
                </a:solidFill>
                <a:latin typeface="Courier"/>
                <a:cs typeface="Courier"/>
              </a:rPr>
              <a:t>.map { |</a:t>
            </a:r>
            <a:r>
              <a:rPr lang="en-US" sz="1600" dirty="0" err="1">
                <a:solidFill>
                  <a:srgbClr val="008000"/>
                </a:solidFill>
                <a:latin typeface="Courier"/>
                <a:cs typeface="Courier"/>
              </a:rPr>
              <a:t>i</a:t>
            </a:r>
            <a:r>
              <a:rPr lang="en-US" sz="1600" dirty="0">
                <a:solidFill>
                  <a:srgbClr val="008000"/>
                </a:solidFill>
                <a:latin typeface="Courier"/>
                <a:cs typeface="Courier"/>
              </a:rPr>
              <a:t>| </a:t>
            </a:r>
            <a:r>
              <a:rPr lang="en-US" sz="1600" dirty="0" err="1">
                <a:solidFill>
                  <a:srgbClr val="008000"/>
                </a:solidFill>
                <a:latin typeface="Courier"/>
                <a:cs typeface="Courier"/>
              </a:rPr>
              <a:t>i</a:t>
            </a:r>
            <a:r>
              <a:rPr lang="en-US" sz="1600" dirty="0">
                <a:solidFill>
                  <a:srgbClr val="008000"/>
                </a:solidFill>
                <a:latin typeface="Courier"/>
                <a:cs typeface="Courier"/>
              </a:rPr>
              <a:t>*2 } </a:t>
            </a:r>
            <a:endParaRPr lang="en-US" sz="1600" dirty="0" smtClean="0">
              <a:solidFill>
                <a:srgbClr val="008000"/>
              </a:solidFill>
              <a:latin typeface="Courier"/>
              <a:cs typeface="Courier"/>
            </a:endParaRPr>
          </a:p>
          <a:p>
            <a:pPr marL="0" indent="0">
              <a:buNone/>
            </a:pPr>
            <a:endParaRPr lang="en-US" dirty="0">
              <a:solidFill>
                <a:srgbClr val="008000"/>
              </a:solidFill>
              <a:latin typeface="Courier"/>
              <a:cs typeface="Courier"/>
            </a:endParaRPr>
          </a:p>
          <a:p>
            <a:pPr marL="0" indent="0">
              <a:buNone/>
            </a:pPr>
            <a:endParaRPr lang="en-US" dirty="0">
              <a:solidFill>
                <a:srgbClr val="008000"/>
              </a:solidFill>
              <a:latin typeface="Courier"/>
              <a:cs typeface="Courier"/>
            </a:endParaRPr>
          </a:p>
          <a:p>
            <a:pPr marL="0" indent="0">
              <a:buNone/>
            </a:pPr>
            <a:endParaRPr lang="en-US" sz="2400" dirty="0" smtClean="0"/>
          </a:p>
          <a:p>
            <a:pPr marL="0" indent="0">
              <a:buNone/>
            </a:pPr>
            <a:endParaRPr lang="en-US" sz="2400" dirty="0"/>
          </a:p>
        </p:txBody>
      </p:sp>
    </p:spTree>
    <p:extLst>
      <p:ext uri="{BB962C8B-B14F-4D97-AF65-F5344CB8AC3E}">
        <p14:creationId xmlns:p14="http://schemas.microsoft.com/office/powerpoint/2010/main" val="14629302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Ruby Basics: </a:t>
            </a:r>
            <a:r>
              <a:rPr lang="en-US" dirty="0" smtClean="0">
                <a:solidFill>
                  <a:schemeClr val="accent4">
                    <a:lumMod val="90000"/>
                  </a:schemeClr>
                </a:solidFill>
              </a:rPr>
              <a:t>Numbers </a:t>
            </a:r>
            <a:endParaRPr lang="en-US" dirty="0">
              <a:solidFill>
                <a:schemeClr val="accent4">
                  <a:lumMod val="90000"/>
                </a:schemeClr>
              </a:solidFill>
            </a:endParaRPr>
          </a:p>
        </p:txBody>
      </p:sp>
      <p:sp>
        <p:nvSpPr>
          <p:cNvPr id="3" name="Content Placeholder 2"/>
          <p:cNvSpPr>
            <a:spLocks noGrp="1"/>
          </p:cNvSpPr>
          <p:nvPr>
            <p:ph idx="1"/>
          </p:nvPr>
        </p:nvSpPr>
        <p:spPr>
          <a:xfrm>
            <a:off x="1057293" y="1754561"/>
            <a:ext cx="7089866" cy="3579849"/>
          </a:xfrm>
        </p:spPr>
        <p:txBody>
          <a:bodyPr>
            <a:normAutofit fontScale="92500" lnSpcReduction="10000"/>
          </a:bodyPr>
          <a:lstStyle/>
          <a:p>
            <a:r>
              <a:rPr lang="en-US" sz="2000" u="sng" dirty="0" smtClean="0">
                <a:solidFill>
                  <a:schemeClr val="accent6">
                    <a:lumMod val="60000"/>
                    <a:lumOff val="40000"/>
                  </a:schemeClr>
                </a:solidFill>
              </a:rPr>
              <a:t>Integers </a:t>
            </a:r>
          </a:p>
          <a:p>
            <a:pPr>
              <a:buFont typeface="Arial"/>
              <a:buChar char="•"/>
            </a:pPr>
            <a:r>
              <a:rPr lang="en-US" sz="2000" dirty="0">
                <a:solidFill>
                  <a:schemeClr val="accent6">
                    <a:lumMod val="60000"/>
                    <a:lumOff val="40000"/>
                  </a:schemeClr>
                </a:solidFill>
              </a:rPr>
              <a:t>N</a:t>
            </a:r>
            <a:r>
              <a:rPr lang="en-US" sz="2000" dirty="0" smtClean="0">
                <a:solidFill>
                  <a:schemeClr val="accent6">
                    <a:lumMod val="60000"/>
                    <a:lumOff val="40000"/>
                  </a:schemeClr>
                </a:solidFill>
              </a:rPr>
              <a:t>o decimal points</a:t>
            </a:r>
          </a:p>
          <a:p>
            <a:pPr>
              <a:buFont typeface="Arial"/>
              <a:buChar char="•"/>
            </a:pPr>
            <a:r>
              <a:rPr lang="en-US" sz="2000" dirty="0" smtClean="0">
                <a:solidFill>
                  <a:schemeClr val="accent6">
                    <a:lumMod val="60000"/>
                    <a:lumOff val="40000"/>
                  </a:schemeClr>
                </a:solidFill>
              </a:rPr>
              <a:t>Examples:    0         88       123456789</a:t>
            </a:r>
          </a:p>
          <a:p>
            <a:pPr marL="0" indent="0">
              <a:buNone/>
            </a:pPr>
            <a:endParaRPr lang="en-US" sz="2000" u="sng" dirty="0" smtClean="0">
              <a:solidFill>
                <a:schemeClr val="accent2">
                  <a:lumMod val="75000"/>
                </a:schemeClr>
              </a:solidFill>
            </a:endParaRPr>
          </a:p>
          <a:p>
            <a:r>
              <a:rPr lang="en-US" sz="2000" u="sng" dirty="0" smtClean="0">
                <a:solidFill>
                  <a:schemeClr val="accent2">
                    <a:lumMod val="75000"/>
                  </a:schemeClr>
                </a:solidFill>
              </a:rPr>
              <a:t>Floating</a:t>
            </a:r>
            <a:r>
              <a:rPr lang="en-US" sz="2000" u="sng" dirty="0">
                <a:solidFill>
                  <a:schemeClr val="accent2">
                    <a:lumMod val="75000"/>
                  </a:schemeClr>
                </a:solidFill>
              </a:rPr>
              <a:t>-point numbers </a:t>
            </a:r>
            <a:r>
              <a:rPr lang="en-US" sz="2000" u="sng" dirty="0" smtClean="0">
                <a:solidFill>
                  <a:schemeClr val="accent2">
                    <a:lumMod val="75000"/>
                  </a:schemeClr>
                </a:solidFill>
              </a:rPr>
              <a:t>(“floats”) </a:t>
            </a:r>
          </a:p>
          <a:p>
            <a:pPr>
              <a:buFont typeface="Arial"/>
              <a:buChar char="•"/>
            </a:pPr>
            <a:r>
              <a:rPr lang="en-US" sz="2000" dirty="0" smtClean="0">
                <a:solidFill>
                  <a:schemeClr val="accent2">
                    <a:lumMod val="75000"/>
                  </a:schemeClr>
                </a:solidFill>
              </a:rPr>
              <a:t>Do have </a:t>
            </a:r>
            <a:r>
              <a:rPr lang="en-US" sz="2000" dirty="0">
                <a:solidFill>
                  <a:schemeClr val="accent2">
                    <a:lumMod val="75000"/>
                  </a:schemeClr>
                </a:solidFill>
              </a:rPr>
              <a:t>d</a:t>
            </a:r>
            <a:r>
              <a:rPr lang="en-US" sz="2000" dirty="0" smtClean="0">
                <a:solidFill>
                  <a:schemeClr val="accent2">
                    <a:lumMod val="75000"/>
                  </a:schemeClr>
                </a:solidFill>
              </a:rPr>
              <a:t>ecimal points </a:t>
            </a:r>
          </a:p>
          <a:p>
            <a:pPr>
              <a:buFont typeface="Arial"/>
              <a:buChar char="•"/>
            </a:pPr>
            <a:r>
              <a:rPr lang="en-US" sz="2000" dirty="0" smtClean="0">
                <a:solidFill>
                  <a:schemeClr val="accent2">
                    <a:lumMod val="75000"/>
                  </a:schemeClr>
                </a:solidFill>
              </a:rPr>
              <a:t>Examples:    2.6         0.5        10.09875</a:t>
            </a:r>
          </a:p>
          <a:p>
            <a:pPr marL="0" indent="0">
              <a:buNone/>
            </a:pPr>
            <a:endParaRPr lang="en-US" dirty="0" smtClean="0"/>
          </a:p>
          <a:p>
            <a:pPr>
              <a:buFont typeface="Arial"/>
              <a:buChar char="•"/>
            </a:pPr>
            <a:endParaRPr lang="en-US" dirty="0" smtClean="0"/>
          </a:p>
          <a:p>
            <a:endParaRPr lang="en-US" dirty="0"/>
          </a:p>
          <a:p>
            <a:endParaRPr lang="en-US" dirty="0"/>
          </a:p>
        </p:txBody>
      </p:sp>
    </p:spTree>
    <p:extLst>
      <p:ext uri="{BB962C8B-B14F-4D97-AF65-F5344CB8AC3E}">
        <p14:creationId xmlns:p14="http://schemas.microsoft.com/office/powerpoint/2010/main" val="204472402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6"/>
                </a:solidFill>
              </a:rPr>
              <a:t>What next?</a:t>
            </a:r>
            <a:endParaRPr lang="en-US" dirty="0">
              <a:solidFill>
                <a:schemeClr val="accent6"/>
              </a:solidFill>
            </a:endParaRPr>
          </a:p>
        </p:txBody>
      </p:sp>
      <p:sp>
        <p:nvSpPr>
          <p:cNvPr id="3" name="Content Placeholder 2"/>
          <p:cNvSpPr>
            <a:spLocks noGrp="1"/>
          </p:cNvSpPr>
          <p:nvPr>
            <p:ph idx="1"/>
          </p:nvPr>
        </p:nvSpPr>
        <p:spPr/>
        <p:txBody>
          <a:bodyPr>
            <a:noAutofit/>
          </a:bodyPr>
          <a:lstStyle/>
          <a:p>
            <a:pPr marL="0" indent="0">
              <a:spcBef>
                <a:spcPts val="600"/>
              </a:spcBef>
              <a:buNone/>
            </a:pPr>
            <a:r>
              <a:rPr lang="en-US" dirty="0" smtClean="0"/>
              <a:t>Come to a Women Who Code DC </a:t>
            </a:r>
            <a:r>
              <a:rPr lang="en-US" dirty="0" err="1" smtClean="0"/>
              <a:t>meetup</a:t>
            </a:r>
            <a:r>
              <a:rPr lang="en-US" dirty="0" smtClean="0"/>
              <a:t>!</a:t>
            </a:r>
          </a:p>
          <a:p>
            <a:pPr marL="0" indent="0">
              <a:spcBef>
                <a:spcPts val="600"/>
              </a:spcBef>
              <a:buNone/>
            </a:pPr>
            <a:r>
              <a:rPr lang="en-US" dirty="0" smtClean="0"/>
              <a:t>              http</a:t>
            </a:r>
            <a:r>
              <a:rPr lang="en-US" dirty="0"/>
              <a:t>://</a:t>
            </a:r>
            <a:r>
              <a:rPr lang="en-US" dirty="0" err="1"/>
              <a:t>www.meetup.com</a:t>
            </a:r>
            <a:r>
              <a:rPr lang="en-US" dirty="0"/>
              <a:t>/Women-Who-Code-DC/</a:t>
            </a:r>
          </a:p>
          <a:p>
            <a:pPr marL="0" indent="0">
              <a:spcBef>
                <a:spcPts val="600"/>
              </a:spcBef>
              <a:buNone/>
            </a:pPr>
            <a:endParaRPr lang="en-US" dirty="0"/>
          </a:p>
          <a:p>
            <a:pPr marL="0" indent="0">
              <a:spcBef>
                <a:spcPts val="600"/>
              </a:spcBef>
              <a:buNone/>
            </a:pPr>
            <a:r>
              <a:rPr lang="en-US" u="sng" dirty="0" smtClean="0"/>
              <a:t>WWCDC Rails Leads:</a:t>
            </a:r>
          </a:p>
          <a:p>
            <a:pPr marL="0" indent="0">
              <a:spcBef>
                <a:spcPts val="600"/>
              </a:spcBef>
              <a:buNone/>
            </a:pPr>
            <a:r>
              <a:rPr lang="en-US" dirty="0"/>
              <a:t>Erin Upton-Cosulich</a:t>
            </a:r>
          </a:p>
          <a:p>
            <a:pPr marL="0" indent="0">
              <a:spcBef>
                <a:spcPts val="600"/>
              </a:spcBef>
              <a:buNone/>
            </a:pPr>
            <a:r>
              <a:rPr lang="en-US" dirty="0"/>
              <a:t>	@</a:t>
            </a:r>
            <a:r>
              <a:rPr lang="en-US" dirty="0" err="1"/>
              <a:t>ErinUptonCos</a:t>
            </a:r>
            <a:endParaRPr lang="en-US" dirty="0"/>
          </a:p>
          <a:p>
            <a:pPr marL="0" indent="0">
              <a:spcBef>
                <a:spcPts val="600"/>
              </a:spcBef>
              <a:buNone/>
            </a:pPr>
            <a:r>
              <a:rPr lang="en-US" dirty="0"/>
              <a:t>	</a:t>
            </a:r>
            <a:r>
              <a:rPr lang="en-US" dirty="0" err="1"/>
              <a:t>codeskillz.wordpress.com</a:t>
            </a:r>
            <a:endParaRPr lang="en-US" dirty="0"/>
          </a:p>
          <a:p>
            <a:pPr marL="0" indent="0">
              <a:spcBef>
                <a:spcPts val="600"/>
              </a:spcBef>
              <a:buNone/>
            </a:pPr>
            <a:r>
              <a:rPr lang="en-US" dirty="0" smtClean="0"/>
              <a:t>Katherine </a:t>
            </a:r>
            <a:r>
              <a:rPr lang="en-US" dirty="0" err="1"/>
              <a:t>McClintic</a:t>
            </a:r>
            <a:endParaRPr lang="en-US" dirty="0"/>
          </a:p>
          <a:p>
            <a:pPr marL="0" indent="0">
              <a:spcBef>
                <a:spcPts val="600"/>
              </a:spcBef>
              <a:buNone/>
            </a:pPr>
            <a:r>
              <a:rPr lang="en-US" dirty="0"/>
              <a:t>	@</a:t>
            </a:r>
            <a:r>
              <a:rPr lang="en-US" dirty="0" err="1" smtClean="0"/>
              <a:t>scarletalphabet</a:t>
            </a:r>
            <a:endParaRPr lang="en-US" dirty="0"/>
          </a:p>
          <a:p>
            <a:pPr marL="0" indent="0">
              <a:spcBef>
                <a:spcPts val="600"/>
              </a:spcBef>
              <a:buNone/>
            </a:pPr>
            <a:r>
              <a:rPr lang="en-US" dirty="0" err="1"/>
              <a:t>Zuri</a:t>
            </a:r>
            <a:r>
              <a:rPr lang="en-US" dirty="0"/>
              <a:t> Hunter</a:t>
            </a:r>
          </a:p>
          <a:p>
            <a:pPr marL="0" indent="0">
              <a:spcBef>
                <a:spcPts val="600"/>
              </a:spcBef>
              <a:buNone/>
            </a:pPr>
            <a:r>
              <a:rPr lang="en-US" dirty="0"/>
              <a:t>	@</a:t>
            </a:r>
            <a:r>
              <a:rPr lang="en-US" dirty="0" err="1" smtClean="0"/>
              <a:t>ZuriHunter</a:t>
            </a:r>
            <a:endParaRPr lang="en-US" dirty="0"/>
          </a:p>
          <a:p>
            <a:pPr marL="0" indent="0">
              <a:buNone/>
            </a:pPr>
            <a:endParaRPr lang="en-US" sz="1000" u="sng" dirty="0" smtClean="0"/>
          </a:p>
        </p:txBody>
      </p:sp>
    </p:spTree>
    <p:extLst>
      <p:ext uri="{BB962C8B-B14F-4D97-AF65-F5344CB8AC3E}">
        <p14:creationId xmlns:p14="http://schemas.microsoft.com/office/powerpoint/2010/main" val="298570447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Ruby </a:t>
            </a:r>
            <a:r>
              <a:rPr lang="en-US" dirty="0"/>
              <a:t>Basics: </a:t>
            </a:r>
            <a:r>
              <a:rPr lang="en-US" dirty="0">
                <a:solidFill>
                  <a:srgbClr val="B89FE9"/>
                </a:solidFill>
              </a:rPr>
              <a:t>Numbers </a:t>
            </a:r>
          </a:p>
        </p:txBody>
      </p:sp>
      <p:sp>
        <p:nvSpPr>
          <p:cNvPr id="3" name="Content Placeholder 2"/>
          <p:cNvSpPr>
            <a:spLocks noGrp="1"/>
          </p:cNvSpPr>
          <p:nvPr>
            <p:ph idx="1"/>
          </p:nvPr>
        </p:nvSpPr>
        <p:spPr/>
        <p:txBody>
          <a:bodyPr/>
          <a:lstStyle/>
          <a:p>
            <a:pPr marL="274320" lvl="1" indent="0">
              <a:buNone/>
            </a:pPr>
            <a:endParaRPr lang="en-US" dirty="0" smtClean="0"/>
          </a:p>
          <a:p>
            <a:pPr marL="1682496" lvl="7" indent="0">
              <a:buNone/>
            </a:pPr>
            <a:r>
              <a:rPr lang="en-US" sz="2000" b="1" dirty="0" smtClean="0">
                <a:solidFill>
                  <a:srgbClr val="008000"/>
                </a:solidFill>
                <a:latin typeface="Courier"/>
                <a:cs typeface="Courier"/>
              </a:rPr>
              <a:t>print 88 </a:t>
            </a:r>
            <a:r>
              <a:rPr lang="en-US" sz="2000" b="1" dirty="0">
                <a:solidFill>
                  <a:srgbClr val="008000"/>
                </a:solidFill>
                <a:latin typeface="Courier"/>
                <a:cs typeface="Courier"/>
              </a:rPr>
              <a:t>/ </a:t>
            </a:r>
            <a:r>
              <a:rPr lang="en-US" sz="2000" b="1" dirty="0" smtClean="0">
                <a:solidFill>
                  <a:srgbClr val="008000"/>
                </a:solidFill>
                <a:latin typeface="Courier"/>
                <a:cs typeface="Courier"/>
              </a:rPr>
              <a:t>2</a:t>
            </a:r>
          </a:p>
          <a:p>
            <a:pPr marL="1682496" lvl="7" indent="0">
              <a:buNone/>
            </a:pPr>
            <a:r>
              <a:rPr lang="en-US" sz="2000" b="1" dirty="0" smtClean="0">
                <a:solidFill>
                  <a:srgbClr val="FF6600"/>
                </a:solidFill>
                <a:latin typeface="Courier"/>
                <a:cs typeface="Courier"/>
              </a:rPr>
              <a:t>44 =&gt; nil</a:t>
            </a:r>
          </a:p>
          <a:p>
            <a:pPr marL="1682496" lvl="7" indent="0">
              <a:buNone/>
            </a:pPr>
            <a:r>
              <a:rPr lang="en-US" sz="2000" b="1" dirty="0" smtClean="0">
                <a:solidFill>
                  <a:srgbClr val="008000"/>
                </a:solidFill>
                <a:latin typeface="Courier"/>
                <a:cs typeface="Courier"/>
              </a:rPr>
              <a:t>print 88 </a:t>
            </a:r>
            <a:r>
              <a:rPr lang="en-US" sz="2000" b="1" dirty="0">
                <a:solidFill>
                  <a:srgbClr val="008000"/>
                </a:solidFill>
                <a:latin typeface="Courier"/>
                <a:cs typeface="Courier"/>
              </a:rPr>
              <a:t>% 6</a:t>
            </a:r>
            <a:endParaRPr lang="en-US" sz="2000" b="1" dirty="0" smtClean="0">
              <a:solidFill>
                <a:srgbClr val="008000"/>
              </a:solidFill>
              <a:latin typeface="Courier"/>
              <a:cs typeface="Courier"/>
            </a:endParaRPr>
          </a:p>
          <a:p>
            <a:pPr marL="1682496" lvl="7" indent="0">
              <a:buNone/>
            </a:pPr>
            <a:r>
              <a:rPr lang="en-US" sz="2000" b="1" dirty="0">
                <a:solidFill>
                  <a:srgbClr val="FF6600"/>
                </a:solidFill>
                <a:latin typeface="Courier"/>
                <a:cs typeface="Courier"/>
              </a:rPr>
              <a:t>4</a:t>
            </a:r>
            <a:r>
              <a:rPr lang="en-US" sz="2000" b="1" dirty="0" smtClean="0">
                <a:solidFill>
                  <a:srgbClr val="FF6600"/>
                </a:solidFill>
                <a:latin typeface="Courier"/>
                <a:cs typeface="Courier"/>
              </a:rPr>
              <a:t> =&gt; nil</a:t>
            </a:r>
          </a:p>
          <a:p>
            <a:pPr marL="1682496" lvl="7" indent="0">
              <a:buNone/>
            </a:pPr>
            <a:r>
              <a:rPr lang="en-US" sz="2000" b="1" dirty="0" smtClean="0">
                <a:solidFill>
                  <a:srgbClr val="008000"/>
                </a:solidFill>
                <a:latin typeface="Courier"/>
                <a:cs typeface="Courier"/>
              </a:rPr>
              <a:t>print 88.0 </a:t>
            </a:r>
            <a:r>
              <a:rPr lang="en-US" sz="2000" b="1" dirty="0">
                <a:solidFill>
                  <a:srgbClr val="008000"/>
                </a:solidFill>
                <a:latin typeface="Courier"/>
                <a:cs typeface="Courier"/>
              </a:rPr>
              <a:t>/ </a:t>
            </a:r>
            <a:r>
              <a:rPr lang="en-US" sz="2000" b="1" dirty="0" smtClean="0">
                <a:solidFill>
                  <a:srgbClr val="008000"/>
                </a:solidFill>
                <a:latin typeface="Courier"/>
                <a:cs typeface="Courier"/>
              </a:rPr>
              <a:t>2.0</a:t>
            </a:r>
          </a:p>
          <a:p>
            <a:pPr marL="1682496" lvl="7" indent="0">
              <a:buNone/>
            </a:pPr>
            <a:r>
              <a:rPr lang="en-US" sz="2000" b="1" dirty="0" smtClean="0">
                <a:solidFill>
                  <a:srgbClr val="FF6600"/>
                </a:solidFill>
                <a:latin typeface="Courier"/>
                <a:cs typeface="Courier"/>
              </a:rPr>
              <a:t>44.0 =&gt; nil</a:t>
            </a:r>
            <a:endParaRPr lang="en-US" sz="2000" b="1" dirty="0">
              <a:solidFill>
                <a:srgbClr val="FF6600"/>
              </a:solidFill>
              <a:latin typeface="Courier"/>
              <a:cs typeface="Courier"/>
            </a:endParaRPr>
          </a:p>
          <a:p>
            <a:pPr marL="1682496" lvl="7" indent="0">
              <a:buNone/>
            </a:pPr>
            <a:r>
              <a:rPr lang="en-US" sz="2000" b="1" dirty="0">
                <a:solidFill>
                  <a:srgbClr val="008000"/>
                </a:solidFill>
                <a:latin typeface="Courier"/>
                <a:cs typeface="Courier"/>
              </a:rPr>
              <a:t>print </a:t>
            </a:r>
            <a:r>
              <a:rPr lang="en-US" sz="2000" b="1" dirty="0" smtClean="0">
                <a:solidFill>
                  <a:srgbClr val="008000"/>
                </a:solidFill>
                <a:latin typeface="Courier"/>
                <a:cs typeface="Courier"/>
              </a:rPr>
              <a:t>88.0 </a:t>
            </a:r>
            <a:r>
              <a:rPr lang="en-US" sz="2000" b="1" dirty="0">
                <a:solidFill>
                  <a:srgbClr val="008000"/>
                </a:solidFill>
                <a:latin typeface="Courier"/>
                <a:cs typeface="Courier"/>
              </a:rPr>
              <a:t>% 6</a:t>
            </a:r>
            <a:r>
              <a:rPr lang="en-US" sz="2000" b="1" dirty="0" smtClean="0">
                <a:solidFill>
                  <a:srgbClr val="008000"/>
                </a:solidFill>
                <a:latin typeface="Courier"/>
                <a:cs typeface="Courier"/>
              </a:rPr>
              <a:t>.0</a:t>
            </a:r>
          </a:p>
          <a:p>
            <a:pPr marL="1682496" lvl="7" indent="0">
              <a:buNone/>
            </a:pPr>
            <a:r>
              <a:rPr lang="en-US" sz="2000" b="1" dirty="0" smtClean="0">
                <a:solidFill>
                  <a:srgbClr val="FF6600"/>
                </a:solidFill>
                <a:latin typeface="Courier"/>
                <a:cs typeface="Courier"/>
              </a:rPr>
              <a:t>4.0 =&gt; nil</a:t>
            </a:r>
            <a:endParaRPr lang="en-US" sz="2000" b="1" dirty="0">
              <a:solidFill>
                <a:srgbClr val="FF6600"/>
              </a:solidFill>
              <a:latin typeface="Courier"/>
              <a:cs typeface="Courier"/>
            </a:endParaRPr>
          </a:p>
          <a:p>
            <a:endParaRPr lang="en-US" dirty="0"/>
          </a:p>
        </p:txBody>
      </p:sp>
    </p:spTree>
    <p:extLst>
      <p:ext uri="{BB962C8B-B14F-4D97-AF65-F5344CB8AC3E}">
        <p14:creationId xmlns:p14="http://schemas.microsoft.com/office/powerpoint/2010/main" val="13367942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Ruby </a:t>
            </a:r>
            <a:r>
              <a:rPr lang="en-US" dirty="0"/>
              <a:t>Basics: </a:t>
            </a:r>
            <a:r>
              <a:rPr lang="en-US" dirty="0" smtClean="0">
                <a:solidFill>
                  <a:schemeClr val="bg2"/>
                </a:solidFill>
              </a:rPr>
              <a:t>Strings</a:t>
            </a:r>
            <a:endParaRPr lang="en-US" dirty="0"/>
          </a:p>
        </p:txBody>
      </p:sp>
      <p:sp>
        <p:nvSpPr>
          <p:cNvPr id="3" name="Content Placeholder 2"/>
          <p:cNvSpPr>
            <a:spLocks noGrp="1"/>
          </p:cNvSpPr>
          <p:nvPr>
            <p:ph idx="1"/>
          </p:nvPr>
        </p:nvSpPr>
        <p:spPr/>
        <p:txBody>
          <a:bodyPr>
            <a:normAutofit/>
          </a:bodyPr>
          <a:lstStyle/>
          <a:p>
            <a:r>
              <a:rPr lang="en-US" sz="1800" dirty="0"/>
              <a:t>Lines of text composed of </a:t>
            </a:r>
            <a:r>
              <a:rPr lang="en-US" sz="1800" dirty="0" smtClean="0"/>
              <a:t>characters</a:t>
            </a:r>
          </a:p>
          <a:p>
            <a:pPr marL="342900" lvl="1" indent="-342900">
              <a:spcBef>
                <a:spcPts val="800"/>
              </a:spcBef>
              <a:buClrTx/>
              <a:buNone/>
            </a:pPr>
            <a:endParaRPr lang="en-US" sz="1800" b="1" i="1" dirty="0" smtClean="0"/>
          </a:p>
          <a:p>
            <a:pPr marL="342900" lvl="1" indent="-342900">
              <a:spcBef>
                <a:spcPts val="800"/>
              </a:spcBef>
              <a:buClrTx/>
              <a:buNone/>
            </a:pPr>
            <a:r>
              <a:rPr lang="en-US" sz="1800" b="1" i="1" dirty="0" smtClean="0"/>
              <a:t>Examples</a:t>
            </a:r>
            <a:r>
              <a:rPr lang="en-US" sz="1800" b="1" dirty="0" smtClean="0"/>
              <a:t>: </a:t>
            </a:r>
          </a:p>
          <a:p>
            <a:pPr marL="342900" lvl="1" indent="-342900">
              <a:spcBef>
                <a:spcPts val="800"/>
              </a:spcBef>
              <a:buClrTx/>
              <a:buNone/>
            </a:pPr>
            <a:r>
              <a:rPr lang="en-US" sz="1800" b="1" dirty="0">
                <a:solidFill>
                  <a:srgbClr val="008000"/>
                </a:solidFill>
                <a:latin typeface="Courier"/>
                <a:cs typeface="Courier"/>
              </a:rPr>
              <a:t>"</a:t>
            </a:r>
            <a:r>
              <a:rPr lang="en-US" sz="1800" b="1" dirty="0" smtClean="0">
                <a:solidFill>
                  <a:srgbClr val="008000"/>
                </a:solidFill>
                <a:latin typeface="Courier"/>
                <a:cs typeface="Courier"/>
              </a:rPr>
              <a:t>You’re safe and sound now. Back in good old 1995."	</a:t>
            </a:r>
          </a:p>
          <a:p>
            <a:pPr marL="342900" lvl="1" indent="-342900">
              <a:spcBef>
                <a:spcPts val="800"/>
              </a:spcBef>
              <a:buClrTx/>
              <a:buNone/>
            </a:pPr>
            <a:endParaRPr lang="en-US" sz="900" b="1" dirty="0">
              <a:solidFill>
                <a:srgbClr val="008000"/>
              </a:solidFill>
              <a:latin typeface="Courier"/>
              <a:cs typeface="Courier"/>
            </a:endParaRPr>
          </a:p>
          <a:p>
            <a:pPr marL="342900" lvl="1" indent="-342900">
              <a:spcBef>
                <a:spcPts val="800"/>
              </a:spcBef>
              <a:buClrTx/>
              <a:buNone/>
            </a:pPr>
            <a:r>
              <a:rPr lang="en-US" sz="1800" b="1" dirty="0">
                <a:solidFill>
                  <a:srgbClr val="008000"/>
                </a:solidFill>
                <a:latin typeface="Courier"/>
                <a:cs typeface="Courier"/>
              </a:rPr>
              <a:t>"I'm George. George McFly. I'm your density</a:t>
            </a:r>
            <a:r>
              <a:rPr lang="en-US" sz="1800" b="1" dirty="0" smtClean="0">
                <a:solidFill>
                  <a:srgbClr val="008000"/>
                </a:solidFill>
                <a:latin typeface="Courier"/>
                <a:cs typeface="Courier"/>
              </a:rPr>
              <a:t>."</a:t>
            </a:r>
          </a:p>
          <a:p>
            <a:pPr marL="342900" lvl="1" indent="-342900">
              <a:spcBef>
                <a:spcPts val="800"/>
              </a:spcBef>
              <a:buClrTx/>
              <a:buNone/>
            </a:pPr>
            <a:endParaRPr lang="en-US" sz="800" b="1" dirty="0">
              <a:solidFill>
                <a:srgbClr val="008000"/>
              </a:solidFill>
              <a:latin typeface="Courier"/>
              <a:cs typeface="Courier"/>
            </a:endParaRPr>
          </a:p>
          <a:p>
            <a:pPr marL="342900" lvl="1" indent="-342900">
              <a:spcBef>
                <a:spcPts val="800"/>
              </a:spcBef>
              <a:buClrTx/>
              <a:buNone/>
            </a:pPr>
            <a:r>
              <a:rPr lang="en-US" sz="1800" b="1" dirty="0" smtClean="0">
                <a:solidFill>
                  <a:srgbClr val="008000"/>
                </a:solidFill>
                <a:latin typeface="Courier"/>
                <a:cs typeface="Courier"/>
              </a:rPr>
              <a:t>"88</a:t>
            </a:r>
            <a:r>
              <a:rPr lang="en-US" sz="1800" b="1" dirty="0">
                <a:solidFill>
                  <a:srgbClr val="008000"/>
                </a:solidFill>
                <a:latin typeface="Courier"/>
                <a:cs typeface="Courier"/>
              </a:rPr>
              <a:t>"</a:t>
            </a:r>
            <a:endParaRPr lang="en-US" sz="1800" b="1" dirty="0" smtClean="0">
              <a:solidFill>
                <a:srgbClr val="008000"/>
              </a:solidFill>
              <a:latin typeface="Courier"/>
              <a:cs typeface="Courier"/>
            </a:endParaRPr>
          </a:p>
          <a:p>
            <a:pPr marL="342900" lvl="1" indent="-342900">
              <a:spcBef>
                <a:spcPts val="800"/>
              </a:spcBef>
              <a:buClrTx/>
              <a:buNone/>
            </a:pPr>
            <a:endParaRPr lang="en-US" sz="1000" b="1" dirty="0">
              <a:solidFill>
                <a:srgbClr val="008000"/>
              </a:solidFill>
              <a:latin typeface="Courier"/>
              <a:cs typeface="Courier"/>
            </a:endParaRPr>
          </a:p>
          <a:p>
            <a:pPr marL="342900" lvl="1" indent="-342900">
              <a:spcBef>
                <a:spcPts val="800"/>
              </a:spcBef>
              <a:buClrTx/>
              <a:buNone/>
            </a:pPr>
            <a:r>
              <a:rPr lang="en-US" sz="1800" b="1" dirty="0">
                <a:solidFill>
                  <a:srgbClr val="008000"/>
                </a:solidFill>
                <a:latin typeface="Courier"/>
                <a:cs typeface="Courier"/>
              </a:rPr>
              <a:t>"</a:t>
            </a:r>
            <a:r>
              <a:rPr lang="en-US" sz="1800" b="1" dirty="0" smtClean="0">
                <a:solidFill>
                  <a:srgbClr val="008000"/>
                </a:solidFill>
                <a:latin typeface="Courier"/>
                <a:cs typeface="Courier"/>
              </a:rPr>
              <a:t>true</a:t>
            </a:r>
            <a:r>
              <a:rPr lang="en-US" sz="1800" b="1" dirty="0">
                <a:solidFill>
                  <a:srgbClr val="008000"/>
                </a:solidFill>
                <a:latin typeface="Courier"/>
                <a:cs typeface="Courier"/>
              </a:rPr>
              <a:t>"</a:t>
            </a:r>
            <a:endParaRPr lang="en-US" sz="1800" b="1" dirty="0" smtClean="0">
              <a:solidFill>
                <a:srgbClr val="008000"/>
              </a:solidFill>
              <a:latin typeface="Courier"/>
              <a:cs typeface="Courier"/>
            </a:endParaRPr>
          </a:p>
          <a:p>
            <a:pPr marL="1028700" lvl="4" indent="-342900">
              <a:spcBef>
                <a:spcPts val="800"/>
              </a:spcBef>
              <a:buClrTx/>
              <a:buNone/>
            </a:pPr>
            <a:endParaRPr lang="en-US" sz="2000" b="1" dirty="0">
              <a:solidFill>
                <a:srgbClr val="008000"/>
              </a:solidFill>
              <a:latin typeface="Courier"/>
              <a:cs typeface="Courier"/>
            </a:endParaRPr>
          </a:p>
          <a:p>
            <a:endParaRPr lang="en-US" dirty="0"/>
          </a:p>
          <a:p>
            <a:pPr marL="274320" lvl="1" indent="0">
              <a:buNone/>
            </a:pPr>
            <a:endParaRPr lang="en-US" dirty="0"/>
          </a:p>
          <a:p>
            <a:endParaRPr lang="en-US" dirty="0"/>
          </a:p>
        </p:txBody>
      </p:sp>
    </p:spTree>
    <p:extLst>
      <p:ext uri="{BB962C8B-B14F-4D97-AF65-F5344CB8AC3E}">
        <p14:creationId xmlns:p14="http://schemas.microsoft.com/office/powerpoint/2010/main" val="183709864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Ruby </a:t>
            </a:r>
            <a:r>
              <a:rPr lang="en-US" dirty="0"/>
              <a:t>Basics: </a:t>
            </a:r>
            <a:r>
              <a:rPr lang="en-US" dirty="0" smtClean="0">
                <a:solidFill>
                  <a:schemeClr val="bg2"/>
                </a:solidFill>
              </a:rPr>
              <a:t>Strings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Press ENTER after typing in each of these literal strings in the console:</a:t>
            </a:r>
          </a:p>
          <a:p>
            <a:r>
              <a:rPr lang="en-US" dirty="0">
                <a:solidFill>
                  <a:srgbClr val="008000"/>
                </a:solidFill>
                <a:latin typeface="Courier"/>
                <a:cs typeface="Courier"/>
              </a:rPr>
              <a:t>"</a:t>
            </a:r>
            <a:r>
              <a:rPr lang="en-US" dirty="0" smtClean="0">
                <a:solidFill>
                  <a:srgbClr val="008000"/>
                </a:solidFill>
                <a:latin typeface="Courier"/>
                <a:cs typeface="Courier"/>
              </a:rPr>
              <a:t>I’m George. </a:t>
            </a:r>
            <a:r>
              <a:rPr lang="en-US" dirty="0">
                <a:solidFill>
                  <a:srgbClr val="008000"/>
                </a:solidFill>
                <a:latin typeface="Courier"/>
                <a:cs typeface="Courier"/>
              </a:rPr>
              <a:t>"</a:t>
            </a:r>
            <a:endParaRPr lang="en-US" dirty="0" smtClean="0">
              <a:solidFill>
                <a:srgbClr val="008000"/>
              </a:solidFill>
              <a:latin typeface="Courier"/>
              <a:cs typeface="Courier"/>
            </a:endParaRPr>
          </a:p>
          <a:p>
            <a:r>
              <a:rPr lang="en-US" dirty="0" smtClean="0">
                <a:solidFill>
                  <a:srgbClr val="FF6600"/>
                </a:solidFill>
                <a:latin typeface="Courier"/>
                <a:cs typeface="Courier"/>
              </a:rPr>
              <a:t> =</a:t>
            </a:r>
            <a:r>
              <a:rPr lang="en-US" dirty="0">
                <a:solidFill>
                  <a:srgbClr val="FF6600"/>
                </a:solidFill>
                <a:latin typeface="Courier"/>
                <a:cs typeface="Courier"/>
              </a:rPr>
              <a:t>&gt; "I'm </a:t>
            </a:r>
            <a:r>
              <a:rPr lang="en-US" dirty="0" smtClean="0">
                <a:solidFill>
                  <a:srgbClr val="FF6600"/>
                </a:solidFill>
                <a:latin typeface="Courier"/>
                <a:cs typeface="Courier"/>
              </a:rPr>
              <a:t>George</a:t>
            </a:r>
            <a:r>
              <a:rPr lang="en-US" dirty="0">
                <a:solidFill>
                  <a:srgbClr val="FF0000"/>
                </a:solidFill>
                <a:latin typeface="Courier"/>
                <a:cs typeface="Courier"/>
              </a:rPr>
              <a:t>"</a:t>
            </a:r>
            <a:endParaRPr lang="en-US" dirty="0" smtClean="0">
              <a:solidFill>
                <a:srgbClr val="FF0000"/>
              </a:solidFill>
              <a:latin typeface="Courier"/>
              <a:cs typeface="Courier"/>
            </a:endParaRPr>
          </a:p>
          <a:p>
            <a:r>
              <a:rPr lang="en-US" dirty="0">
                <a:solidFill>
                  <a:srgbClr val="008000"/>
                </a:solidFill>
                <a:latin typeface="Courier"/>
                <a:cs typeface="Courier"/>
              </a:rPr>
              <a:t>"</a:t>
            </a:r>
            <a:r>
              <a:rPr lang="en-US" dirty="0" smtClean="0">
                <a:solidFill>
                  <a:srgbClr val="008000"/>
                </a:solidFill>
                <a:latin typeface="Courier"/>
                <a:cs typeface="Courier"/>
              </a:rPr>
              <a:t>George </a:t>
            </a:r>
            <a:r>
              <a:rPr lang="en-US" dirty="0" err="1" smtClean="0">
                <a:solidFill>
                  <a:srgbClr val="008000"/>
                </a:solidFill>
                <a:latin typeface="Courier"/>
                <a:cs typeface="Courier"/>
              </a:rPr>
              <a:t>McFly</a:t>
            </a:r>
            <a:r>
              <a:rPr lang="en-US" dirty="0" smtClean="0">
                <a:solidFill>
                  <a:srgbClr val="008000"/>
                </a:solidFill>
                <a:latin typeface="Courier"/>
                <a:cs typeface="Courier"/>
              </a:rPr>
              <a:t>."</a:t>
            </a:r>
          </a:p>
          <a:p>
            <a:r>
              <a:rPr lang="en-US" dirty="0" smtClean="0">
                <a:solidFill>
                  <a:srgbClr val="008000"/>
                </a:solidFill>
                <a:latin typeface="Courier"/>
                <a:cs typeface="Courier"/>
              </a:rPr>
              <a:t> </a:t>
            </a:r>
            <a:r>
              <a:rPr lang="en-US" dirty="0" smtClean="0">
                <a:solidFill>
                  <a:srgbClr val="FF6600"/>
                </a:solidFill>
                <a:latin typeface="Courier"/>
                <a:cs typeface="Courier"/>
              </a:rPr>
              <a:t>=&gt; </a:t>
            </a:r>
            <a:r>
              <a:rPr lang="en-US" dirty="0">
                <a:solidFill>
                  <a:srgbClr val="FF0000"/>
                </a:solidFill>
                <a:latin typeface="Courier"/>
                <a:cs typeface="Courier"/>
              </a:rPr>
              <a:t>"</a:t>
            </a:r>
            <a:r>
              <a:rPr lang="en-US" dirty="0" smtClean="0">
                <a:solidFill>
                  <a:srgbClr val="FF0000"/>
                </a:solidFill>
                <a:latin typeface="Courier"/>
                <a:cs typeface="Courier"/>
              </a:rPr>
              <a:t>George </a:t>
            </a:r>
            <a:r>
              <a:rPr lang="en-US" dirty="0" err="1">
                <a:solidFill>
                  <a:srgbClr val="FF0000"/>
                </a:solidFill>
                <a:latin typeface="Courier"/>
                <a:cs typeface="Courier"/>
              </a:rPr>
              <a:t>McFly</a:t>
            </a:r>
            <a:r>
              <a:rPr lang="en-US" dirty="0" smtClean="0">
                <a:solidFill>
                  <a:srgbClr val="FF0000"/>
                </a:solidFill>
                <a:latin typeface="Courier"/>
                <a:cs typeface="Courier"/>
              </a:rPr>
              <a:t>."</a:t>
            </a:r>
          </a:p>
          <a:p>
            <a:endParaRPr lang="en-US" dirty="0" smtClean="0">
              <a:cs typeface="Courier"/>
            </a:endParaRPr>
          </a:p>
          <a:p>
            <a:r>
              <a:rPr lang="en-US" dirty="0" smtClean="0">
                <a:cs typeface="Courier"/>
              </a:rPr>
              <a:t>Concatenate (join) those literal strings:</a:t>
            </a:r>
          </a:p>
          <a:p>
            <a:r>
              <a:rPr lang="en-US" dirty="0">
                <a:solidFill>
                  <a:srgbClr val="008000"/>
                </a:solidFill>
                <a:latin typeface="Courier"/>
                <a:cs typeface="Courier"/>
              </a:rPr>
              <a:t>"</a:t>
            </a:r>
            <a:r>
              <a:rPr lang="en-US" dirty="0" smtClean="0">
                <a:solidFill>
                  <a:srgbClr val="008000"/>
                </a:solidFill>
                <a:latin typeface="Courier"/>
                <a:cs typeface="Courier"/>
              </a:rPr>
              <a:t>I’m George. </a:t>
            </a:r>
            <a:r>
              <a:rPr lang="en-US" dirty="0">
                <a:solidFill>
                  <a:srgbClr val="008000"/>
                </a:solidFill>
                <a:latin typeface="Courier"/>
                <a:cs typeface="Courier"/>
              </a:rPr>
              <a:t>"</a:t>
            </a:r>
            <a:r>
              <a:rPr lang="en-US" dirty="0" smtClean="0">
                <a:solidFill>
                  <a:srgbClr val="008000"/>
                </a:solidFill>
                <a:latin typeface="Courier"/>
                <a:cs typeface="Courier"/>
              </a:rPr>
              <a:t> + </a:t>
            </a:r>
            <a:r>
              <a:rPr lang="en-US" dirty="0">
                <a:solidFill>
                  <a:srgbClr val="008000"/>
                </a:solidFill>
                <a:latin typeface="Courier"/>
                <a:cs typeface="Courier"/>
              </a:rPr>
              <a:t>"</a:t>
            </a:r>
            <a:r>
              <a:rPr lang="en-US" dirty="0" smtClean="0">
                <a:solidFill>
                  <a:srgbClr val="008000"/>
                </a:solidFill>
                <a:latin typeface="Courier"/>
                <a:cs typeface="Courier"/>
              </a:rPr>
              <a:t>George </a:t>
            </a:r>
            <a:r>
              <a:rPr lang="en-US" dirty="0" err="1" smtClean="0">
                <a:solidFill>
                  <a:srgbClr val="008000"/>
                </a:solidFill>
                <a:latin typeface="Courier"/>
                <a:cs typeface="Courier"/>
              </a:rPr>
              <a:t>McFly</a:t>
            </a:r>
            <a:r>
              <a:rPr lang="en-US" dirty="0" smtClean="0">
                <a:solidFill>
                  <a:srgbClr val="008000"/>
                </a:solidFill>
                <a:latin typeface="Courier"/>
                <a:cs typeface="Courier"/>
              </a:rPr>
              <a:t>."</a:t>
            </a:r>
          </a:p>
          <a:p>
            <a:r>
              <a:rPr lang="en-US" dirty="0" smtClean="0">
                <a:solidFill>
                  <a:srgbClr val="FF0000"/>
                </a:solidFill>
                <a:latin typeface="Courier"/>
                <a:cs typeface="Courier"/>
              </a:rPr>
              <a:t> =&gt; </a:t>
            </a:r>
            <a:r>
              <a:rPr lang="en-US" dirty="0">
                <a:solidFill>
                  <a:srgbClr val="FF0000"/>
                </a:solidFill>
                <a:latin typeface="Courier"/>
                <a:cs typeface="Courier"/>
              </a:rPr>
              <a:t>"</a:t>
            </a:r>
            <a:r>
              <a:rPr lang="en-US" dirty="0" smtClean="0">
                <a:solidFill>
                  <a:srgbClr val="FF0000"/>
                </a:solidFill>
                <a:latin typeface="Courier"/>
                <a:cs typeface="Courier"/>
              </a:rPr>
              <a:t>I’m </a:t>
            </a:r>
            <a:r>
              <a:rPr lang="en-US" dirty="0">
                <a:solidFill>
                  <a:srgbClr val="FF0000"/>
                </a:solidFill>
                <a:latin typeface="Courier"/>
                <a:cs typeface="Courier"/>
              </a:rPr>
              <a:t>George. </a:t>
            </a:r>
            <a:r>
              <a:rPr lang="en-US" dirty="0" smtClean="0">
                <a:solidFill>
                  <a:srgbClr val="FF0000"/>
                </a:solidFill>
                <a:latin typeface="Courier"/>
                <a:cs typeface="Courier"/>
              </a:rPr>
              <a:t>George </a:t>
            </a:r>
            <a:r>
              <a:rPr lang="en-US" dirty="0" err="1">
                <a:solidFill>
                  <a:srgbClr val="FF0000"/>
                </a:solidFill>
                <a:latin typeface="Courier"/>
                <a:cs typeface="Courier"/>
              </a:rPr>
              <a:t>McFly</a:t>
            </a:r>
            <a:r>
              <a:rPr lang="en-US" dirty="0" smtClean="0">
                <a:solidFill>
                  <a:srgbClr val="FF0000"/>
                </a:solidFill>
                <a:latin typeface="Courier"/>
                <a:cs typeface="Courier"/>
              </a:rPr>
              <a:t>."</a:t>
            </a:r>
            <a:endParaRPr lang="en-US" dirty="0">
              <a:solidFill>
                <a:srgbClr val="FF0000"/>
              </a:solidFill>
              <a:latin typeface="Courier"/>
              <a:cs typeface="Courier"/>
            </a:endParaRPr>
          </a:p>
          <a:p>
            <a:endParaRPr lang="en-US" dirty="0">
              <a:solidFill>
                <a:srgbClr val="008000"/>
              </a:solidFill>
              <a:latin typeface="Courier"/>
              <a:cs typeface="Courier"/>
            </a:endParaRPr>
          </a:p>
          <a:p>
            <a:endParaRPr lang="en-US" dirty="0" smtClean="0">
              <a:solidFill>
                <a:srgbClr val="008000"/>
              </a:solidFill>
              <a:latin typeface="Courier"/>
              <a:cs typeface="Courier"/>
            </a:endParaRPr>
          </a:p>
          <a:p>
            <a:endParaRPr lang="en-US" dirty="0" smtClean="0">
              <a:solidFill>
                <a:srgbClr val="008000"/>
              </a:solidFill>
              <a:latin typeface="Courier"/>
              <a:cs typeface="Courier"/>
            </a:endParaRPr>
          </a:p>
        </p:txBody>
      </p:sp>
    </p:spTree>
    <p:extLst>
      <p:ext uri="{BB962C8B-B14F-4D97-AF65-F5344CB8AC3E}">
        <p14:creationId xmlns:p14="http://schemas.microsoft.com/office/powerpoint/2010/main" val="2498376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Ruby </a:t>
            </a:r>
            <a:r>
              <a:rPr lang="en-US" dirty="0"/>
              <a:t>Basics: </a:t>
            </a:r>
            <a:r>
              <a:rPr lang="en-US" dirty="0" smtClean="0">
                <a:solidFill>
                  <a:schemeClr val="bg2"/>
                </a:solidFill>
              </a:rPr>
              <a:t>Strings</a:t>
            </a:r>
            <a:endParaRPr lang="en-US" dirty="0"/>
          </a:p>
        </p:txBody>
      </p:sp>
      <p:sp>
        <p:nvSpPr>
          <p:cNvPr id="3" name="Content Placeholder 2"/>
          <p:cNvSpPr>
            <a:spLocks noGrp="1"/>
          </p:cNvSpPr>
          <p:nvPr>
            <p:ph idx="1"/>
          </p:nvPr>
        </p:nvSpPr>
        <p:spPr>
          <a:xfrm>
            <a:off x="633398" y="1877765"/>
            <a:ext cx="7520940" cy="4043374"/>
          </a:xfrm>
        </p:spPr>
        <p:txBody>
          <a:bodyPr>
            <a:normAutofit fontScale="85000" lnSpcReduction="20000"/>
          </a:bodyPr>
          <a:lstStyle/>
          <a:p>
            <a:pPr marL="0" indent="0">
              <a:buNone/>
            </a:pPr>
            <a:r>
              <a:rPr lang="en-US" sz="1800" dirty="0" smtClean="0">
                <a:solidFill>
                  <a:srgbClr val="000000"/>
                </a:solidFill>
                <a:cs typeface="Courier"/>
              </a:rPr>
              <a:t>Now we can build up </a:t>
            </a:r>
            <a:r>
              <a:rPr lang="en-US" sz="1800" dirty="0">
                <a:solidFill>
                  <a:srgbClr val="000000"/>
                </a:solidFill>
                <a:cs typeface="Courier"/>
              </a:rPr>
              <a:t>the same string via </a:t>
            </a:r>
            <a:r>
              <a:rPr lang="en-US" sz="1800" i="1" dirty="0">
                <a:solidFill>
                  <a:srgbClr val="000000"/>
                </a:solidFill>
                <a:cs typeface="Courier"/>
              </a:rPr>
              <a:t>interpolation</a:t>
            </a:r>
            <a:r>
              <a:rPr lang="en-US" sz="1800" dirty="0">
                <a:solidFill>
                  <a:srgbClr val="000000"/>
                </a:solidFill>
                <a:cs typeface="Courier"/>
              </a:rPr>
              <a:t> using the special </a:t>
            </a:r>
            <a:r>
              <a:rPr lang="en-US" sz="1800" dirty="0" smtClean="0">
                <a:solidFill>
                  <a:srgbClr val="000000"/>
                </a:solidFill>
                <a:cs typeface="Courier"/>
              </a:rPr>
              <a:t>syntax: </a:t>
            </a:r>
          </a:p>
          <a:p>
            <a:pPr marL="0" indent="0" algn="ctr">
              <a:buNone/>
            </a:pPr>
            <a:r>
              <a:rPr lang="en-US" sz="2800" dirty="0" smtClean="0">
                <a:solidFill>
                  <a:srgbClr val="000000"/>
                </a:solidFill>
                <a:cs typeface="Courier"/>
              </a:rPr>
              <a:t>#{ }</a:t>
            </a:r>
            <a:endParaRPr lang="en-US" sz="1800" dirty="0">
              <a:solidFill>
                <a:srgbClr val="000000"/>
              </a:solidFill>
              <a:cs typeface="Courier"/>
            </a:endParaRPr>
          </a:p>
          <a:p>
            <a:pPr marL="0" indent="0">
              <a:buNone/>
            </a:pPr>
            <a:r>
              <a:rPr lang="en-US" sz="1800" dirty="0" smtClean="0">
                <a:solidFill>
                  <a:srgbClr val="000000"/>
                </a:solidFill>
                <a:cs typeface="Courier"/>
              </a:rPr>
              <a:t>      to assign values to variables . </a:t>
            </a:r>
          </a:p>
          <a:p>
            <a:pPr marL="0" indent="0">
              <a:buNone/>
            </a:pPr>
            <a:r>
              <a:rPr lang="en-US" sz="1800" dirty="0">
                <a:solidFill>
                  <a:srgbClr val="000000"/>
                </a:solidFill>
                <a:cs typeface="Courier"/>
              </a:rPr>
              <a:t>A</a:t>
            </a:r>
            <a:r>
              <a:rPr lang="en-US" sz="1800" dirty="0" smtClean="0">
                <a:solidFill>
                  <a:srgbClr val="000000"/>
                </a:solidFill>
                <a:cs typeface="Courier"/>
              </a:rPr>
              <a:t>ssign a value to the made-up variable</a:t>
            </a:r>
            <a:r>
              <a:rPr lang="en-US" sz="1800" dirty="0" smtClean="0">
                <a:solidFill>
                  <a:srgbClr val="000000"/>
                </a:solidFill>
                <a:latin typeface="Courier"/>
                <a:cs typeface="Courier"/>
              </a:rPr>
              <a:t>, first_name:</a:t>
            </a:r>
            <a:endParaRPr lang="en-US" sz="1800" dirty="0">
              <a:solidFill>
                <a:srgbClr val="000000"/>
              </a:solidFill>
              <a:latin typeface="Courier"/>
              <a:cs typeface="Courier"/>
            </a:endParaRPr>
          </a:p>
          <a:p>
            <a:pPr marL="0" indent="0">
              <a:buNone/>
            </a:pPr>
            <a:r>
              <a:rPr lang="en-US" sz="1800" dirty="0">
                <a:solidFill>
                  <a:srgbClr val="008000"/>
                </a:solidFill>
                <a:latin typeface="Courier"/>
                <a:cs typeface="Courier"/>
              </a:rPr>
              <a:t>first_name = "</a:t>
            </a:r>
            <a:r>
              <a:rPr lang="en-US" sz="1800" dirty="0" smtClean="0">
                <a:solidFill>
                  <a:srgbClr val="008000"/>
                </a:solidFill>
                <a:latin typeface="Courier"/>
                <a:cs typeface="Courier"/>
              </a:rPr>
              <a:t>George</a:t>
            </a:r>
            <a:r>
              <a:rPr lang="en-US" sz="1800" dirty="0">
                <a:solidFill>
                  <a:srgbClr val="008000"/>
                </a:solidFill>
                <a:latin typeface="Courier"/>
                <a:cs typeface="Courier"/>
              </a:rPr>
              <a:t>" </a:t>
            </a:r>
            <a:endParaRPr lang="en-US" sz="1800" dirty="0" smtClean="0">
              <a:solidFill>
                <a:srgbClr val="008000"/>
              </a:solidFill>
              <a:latin typeface="Courier"/>
              <a:cs typeface="Courier"/>
            </a:endParaRPr>
          </a:p>
          <a:p>
            <a:pPr marL="0" indent="0">
              <a:buNone/>
            </a:pPr>
            <a:r>
              <a:rPr lang="en-US" sz="1800" dirty="0" smtClean="0">
                <a:solidFill>
                  <a:srgbClr val="FF0000"/>
                </a:solidFill>
                <a:latin typeface="Courier"/>
                <a:cs typeface="Courier"/>
              </a:rPr>
              <a:t> =&gt; </a:t>
            </a:r>
            <a:r>
              <a:rPr lang="en-US" sz="1800" dirty="0">
                <a:solidFill>
                  <a:srgbClr val="FF0000"/>
                </a:solidFill>
                <a:latin typeface="Courier"/>
                <a:cs typeface="Courier"/>
              </a:rPr>
              <a:t>"</a:t>
            </a:r>
            <a:r>
              <a:rPr lang="en-US" sz="1800" dirty="0" smtClean="0">
                <a:solidFill>
                  <a:srgbClr val="FF0000"/>
                </a:solidFill>
                <a:latin typeface="Courier"/>
                <a:cs typeface="Courier"/>
              </a:rPr>
              <a:t>George</a:t>
            </a:r>
            <a:r>
              <a:rPr lang="en-US" sz="1800" dirty="0">
                <a:solidFill>
                  <a:srgbClr val="FF0000"/>
                </a:solidFill>
                <a:latin typeface="Courier"/>
                <a:cs typeface="Courier"/>
              </a:rPr>
              <a:t>"</a:t>
            </a:r>
            <a:endParaRPr lang="en-US" sz="1800" dirty="0" smtClean="0">
              <a:solidFill>
                <a:srgbClr val="FF0000"/>
              </a:solidFill>
              <a:latin typeface="Courier"/>
              <a:cs typeface="Courier"/>
            </a:endParaRPr>
          </a:p>
          <a:p>
            <a:pPr marL="0" indent="0">
              <a:buNone/>
            </a:pPr>
            <a:endParaRPr lang="en-US" sz="1800" dirty="0">
              <a:solidFill>
                <a:srgbClr val="FF6600"/>
              </a:solidFill>
              <a:latin typeface="Courier"/>
              <a:cs typeface="Courier"/>
            </a:endParaRPr>
          </a:p>
          <a:p>
            <a:pPr marL="0" indent="0">
              <a:buNone/>
            </a:pPr>
            <a:r>
              <a:rPr lang="en-US" sz="1800" dirty="0">
                <a:solidFill>
                  <a:srgbClr val="008000"/>
                </a:solidFill>
                <a:latin typeface="Courier"/>
                <a:cs typeface="Courier"/>
              </a:rPr>
              <a:t>"I’m #{first_name}. #{first_name} </a:t>
            </a:r>
            <a:r>
              <a:rPr lang="en-US" sz="1800" dirty="0" err="1">
                <a:solidFill>
                  <a:srgbClr val="008000"/>
                </a:solidFill>
                <a:latin typeface="Courier"/>
                <a:cs typeface="Courier"/>
              </a:rPr>
              <a:t>McFly</a:t>
            </a:r>
            <a:r>
              <a:rPr lang="en-US" sz="1800" dirty="0" smtClean="0">
                <a:solidFill>
                  <a:srgbClr val="008000"/>
                </a:solidFill>
                <a:latin typeface="Courier"/>
                <a:cs typeface="Courier"/>
              </a:rPr>
              <a:t>."</a:t>
            </a:r>
          </a:p>
          <a:p>
            <a:pPr marL="0" indent="0">
              <a:buNone/>
            </a:pPr>
            <a:r>
              <a:rPr lang="en-US" sz="1800" dirty="0" smtClean="0">
                <a:solidFill>
                  <a:srgbClr val="FF0000"/>
                </a:solidFill>
                <a:latin typeface="Courier"/>
                <a:cs typeface="Courier"/>
              </a:rPr>
              <a:t> =&gt; </a:t>
            </a:r>
            <a:r>
              <a:rPr lang="en-US" sz="1800" dirty="0">
                <a:solidFill>
                  <a:srgbClr val="FF0000"/>
                </a:solidFill>
                <a:latin typeface="Courier"/>
                <a:cs typeface="Courier"/>
              </a:rPr>
              <a:t>"</a:t>
            </a:r>
            <a:r>
              <a:rPr lang="en-US" sz="1800" dirty="0" smtClean="0">
                <a:solidFill>
                  <a:srgbClr val="FF0000"/>
                </a:solidFill>
                <a:latin typeface="Courier"/>
                <a:cs typeface="Courier"/>
              </a:rPr>
              <a:t>I’m George. George </a:t>
            </a:r>
            <a:r>
              <a:rPr lang="en-US" sz="1800" dirty="0" err="1" smtClean="0">
                <a:solidFill>
                  <a:srgbClr val="FF0000"/>
                </a:solidFill>
                <a:latin typeface="Courier"/>
                <a:cs typeface="Courier"/>
              </a:rPr>
              <a:t>McFly</a:t>
            </a:r>
            <a:r>
              <a:rPr lang="en-US" sz="1800" dirty="0" smtClean="0">
                <a:solidFill>
                  <a:srgbClr val="FF0000"/>
                </a:solidFill>
                <a:latin typeface="Courier"/>
                <a:cs typeface="Courier"/>
              </a:rPr>
              <a:t>."</a:t>
            </a:r>
          </a:p>
        </p:txBody>
      </p:sp>
    </p:spTree>
    <p:extLst>
      <p:ext uri="{BB962C8B-B14F-4D97-AF65-F5344CB8AC3E}">
        <p14:creationId xmlns:p14="http://schemas.microsoft.com/office/powerpoint/2010/main" val="17839712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r>
              <a:rPr lang="en-US" dirty="0">
                <a:solidFill>
                  <a:schemeClr val="bg2"/>
                </a:solidFill>
              </a:rPr>
              <a:t>Strings</a:t>
            </a:r>
            <a:endParaRPr lang="en-US" dirty="0"/>
          </a:p>
        </p:txBody>
      </p:sp>
      <p:sp>
        <p:nvSpPr>
          <p:cNvPr id="3" name="Content Placeholder 2"/>
          <p:cNvSpPr>
            <a:spLocks noGrp="1"/>
          </p:cNvSpPr>
          <p:nvPr>
            <p:ph idx="1"/>
          </p:nvPr>
        </p:nvSpPr>
        <p:spPr/>
        <p:txBody>
          <a:bodyPr anchor="ctr"/>
          <a:lstStyle/>
          <a:p>
            <a:pPr marL="0" indent="0">
              <a:buNone/>
            </a:pPr>
            <a:r>
              <a:rPr lang="en-US" sz="2000" dirty="0">
                <a:solidFill>
                  <a:srgbClr val="008000"/>
                </a:solidFill>
                <a:latin typeface="Courier"/>
                <a:cs typeface="Courier"/>
              </a:rPr>
              <a:t>last_name = "</a:t>
            </a:r>
            <a:r>
              <a:rPr lang="en-US" sz="2000" dirty="0" err="1" smtClean="0">
                <a:solidFill>
                  <a:srgbClr val="008000"/>
                </a:solidFill>
                <a:latin typeface="Courier"/>
                <a:cs typeface="Courier"/>
              </a:rPr>
              <a:t>McFly</a:t>
            </a:r>
            <a:r>
              <a:rPr lang="en-US" sz="2000" dirty="0">
                <a:solidFill>
                  <a:srgbClr val="008000"/>
                </a:solidFill>
                <a:latin typeface="Courier"/>
                <a:cs typeface="Courier"/>
              </a:rPr>
              <a:t>"</a:t>
            </a:r>
          </a:p>
          <a:p>
            <a:pPr marL="0" indent="0">
              <a:buNone/>
            </a:pPr>
            <a:r>
              <a:rPr lang="en-US" sz="2000" dirty="0">
                <a:solidFill>
                  <a:srgbClr val="FF0000"/>
                </a:solidFill>
                <a:latin typeface="Courier"/>
                <a:cs typeface="Courier"/>
              </a:rPr>
              <a:t> =&gt; "</a:t>
            </a:r>
            <a:r>
              <a:rPr lang="en-US" sz="2000" dirty="0" err="1" smtClean="0">
                <a:solidFill>
                  <a:srgbClr val="FF0000"/>
                </a:solidFill>
                <a:latin typeface="Courier"/>
                <a:cs typeface="Courier"/>
              </a:rPr>
              <a:t>McFly</a:t>
            </a:r>
            <a:r>
              <a:rPr lang="en-US" sz="2000" dirty="0">
                <a:solidFill>
                  <a:srgbClr val="FF0000"/>
                </a:solidFill>
                <a:latin typeface="Courier"/>
                <a:cs typeface="Courier"/>
              </a:rPr>
              <a:t>"</a:t>
            </a:r>
            <a:endParaRPr lang="en-US" sz="2000" dirty="0" smtClean="0">
              <a:solidFill>
                <a:srgbClr val="FF0000"/>
              </a:solidFill>
              <a:latin typeface="Courier"/>
              <a:cs typeface="Courier"/>
            </a:endParaRPr>
          </a:p>
          <a:p>
            <a:endParaRPr lang="en-US" sz="2000" dirty="0">
              <a:solidFill>
                <a:srgbClr val="FF6600"/>
              </a:solidFill>
              <a:latin typeface="Courier"/>
              <a:cs typeface="Courier"/>
            </a:endParaRPr>
          </a:p>
          <a:p>
            <a:pPr marL="0" indent="0">
              <a:buNone/>
            </a:pPr>
            <a:r>
              <a:rPr lang="en-US" sz="2000" dirty="0">
                <a:solidFill>
                  <a:srgbClr val="008000"/>
                </a:solidFill>
                <a:latin typeface="Courier"/>
                <a:cs typeface="Courier"/>
              </a:rPr>
              <a:t>"I’m #{first_name}. #{first_name} #{last_name}</a:t>
            </a:r>
            <a:r>
              <a:rPr lang="en-US" sz="2000" dirty="0" smtClean="0">
                <a:solidFill>
                  <a:srgbClr val="008000"/>
                </a:solidFill>
                <a:latin typeface="Courier"/>
                <a:cs typeface="Courier"/>
              </a:rPr>
              <a:t>."</a:t>
            </a:r>
          </a:p>
          <a:p>
            <a:pPr marL="0" indent="0">
              <a:buNone/>
            </a:pPr>
            <a:r>
              <a:rPr lang="en-US" sz="2000" dirty="0" smtClean="0">
                <a:solidFill>
                  <a:srgbClr val="FF6600"/>
                </a:solidFill>
                <a:latin typeface="Courier"/>
                <a:cs typeface="Courier"/>
              </a:rPr>
              <a:t> </a:t>
            </a:r>
            <a:r>
              <a:rPr lang="en-US" sz="2000" dirty="0" smtClean="0">
                <a:solidFill>
                  <a:srgbClr val="FF0000"/>
                </a:solidFill>
                <a:latin typeface="Courier"/>
                <a:cs typeface="Courier"/>
              </a:rPr>
              <a:t>=&gt; </a:t>
            </a:r>
            <a:r>
              <a:rPr lang="en-US" sz="2000" dirty="0">
                <a:solidFill>
                  <a:srgbClr val="FF0000"/>
                </a:solidFill>
                <a:latin typeface="Courier"/>
                <a:cs typeface="Courier"/>
              </a:rPr>
              <a:t>"</a:t>
            </a:r>
            <a:r>
              <a:rPr lang="en-US" sz="2000" dirty="0" smtClean="0">
                <a:solidFill>
                  <a:srgbClr val="FF0000"/>
                </a:solidFill>
                <a:latin typeface="Courier"/>
                <a:cs typeface="Courier"/>
              </a:rPr>
              <a:t>I’m George. George </a:t>
            </a:r>
            <a:r>
              <a:rPr lang="en-US" sz="2000" dirty="0" err="1" smtClean="0">
                <a:solidFill>
                  <a:srgbClr val="FF0000"/>
                </a:solidFill>
                <a:latin typeface="Courier"/>
                <a:cs typeface="Courier"/>
              </a:rPr>
              <a:t>McFly</a:t>
            </a:r>
            <a:r>
              <a:rPr lang="en-US" sz="2000" dirty="0" smtClean="0">
                <a:solidFill>
                  <a:srgbClr val="FF0000"/>
                </a:solidFill>
                <a:latin typeface="Courier"/>
                <a:cs typeface="Courier"/>
              </a:rPr>
              <a:t>."</a:t>
            </a:r>
          </a:p>
          <a:p>
            <a:pPr marL="0" indent="0">
              <a:buNone/>
            </a:pPr>
            <a:endParaRPr lang="en-US" sz="2000" dirty="0">
              <a:solidFill>
                <a:srgbClr val="008000"/>
              </a:solidFill>
              <a:latin typeface="Courier"/>
              <a:cs typeface="Courier"/>
            </a:endParaRPr>
          </a:p>
          <a:p>
            <a:pPr marL="0" indent="0">
              <a:buNone/>
            </a:pPr>
            <a:r>
              <a:rPr lang="en-US" dirty="0" smtClean="0"/>
              <a:t>Interpolation requires double-quoted strings.</a:t>
            </a:r>
          </a:p>
        </p:txBody>
      </p:sp>
    </p:spTree>
    <p:extLst>
      <p:ext uri="{BB962C8B-B14F-4D97-AF65-F5344CB8AC3E}">
        <p14:creationId xmlns:p14="http://schemas.microsoft.com/office/powerpoint/2010/main" val="40788607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Advantage">
  <a:themeElements>
    <a:clrScheme name="Pixel">
      <a:dk1>
        <a:srgbClr val="103154"/>
      </a:dk1>
      <a:lt1>
        <a:srgbClr val="FFFFFF"/>
      </a:lt1>
      <a:dk2>
        <a:srgbClr val="00BFC3"/>
      </a:dk2>
      <a:lt2>
        <a:srgbClr val="0096FF"/>
      </a:lt2>
      <a:accent1>
        <a:srgbClr val="FF7F01"/>
      </a:accent1>
      <a:accent2>
        <a:srgbClr val="F1B015"/>
      </a:accent2>
      <a:accent3>
        <a:srgbClr val="FBEC85"/>
      </a:accent3>
      <a:accent4>
        <a:srgbClr val="D2C2F1"/>
      </a:accent4>
      <a:accent5>
        <a:srgbClr val="DA5AF4"/>
      </a:accent5>
      <a:accent6>
        <a:srgbClr val="9D09D1"/>
      </a:accent6>
      <a:hlink>
        <a:srgbClr val="1286C9"/>
      </a:hlink>
      <a:folHlink>
        <a:srgbClr val="A8C2E7"/>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4257</TotalTime>
  <Words>3278</Words>
  <Application>Microsoft Macintosh PowerPoint</Application>
  <PresentationFormat>On-screen Show (4:3)</PresentationFormat>
  <Paragraphs>586</Paragraphs>
  <Slides>40</Slides>
  <Notes>39</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Advantage</vt:lpstr>
      <vt:lpstr>Ruby Fundamentals with a focus on blocks</vt:lpstr>
      <vt:lpstr>Overview</vt:lpstr>
      <vt:lpstr>1 – Quick Ruby Basics</vt:lpstr>
      <vt:lpstr>Quick Ruby Basics: Numbers </vt:lpstr>
      <vt:lpstr>Quick Ruby Basics: Numbers </vt:lpstr>
      <vt:lpstr>Quick Ruby Basics: Strings</vt:lpstr>
      <vt:lpstr>Quick Ruby Basics: Strings</vt:lpstr>
      <vt:lpstr>Quick Ruby Basics: Strings</vt:lpstr>
      <vt:lpstr>Quick Ruby Basics: Strings</vt:lpstr>
      <vt:lpstr>Quick Ruby Basics:  Objects and Message-passing</vt:lpstr>
      <vt:lpstr>Quick Ruby Basics:  Objects and Message-passing</vt:lpstr>
      <vt:lpstr>Quick Ruby Basics:  Objects and Message-passing</vt:lpstr>
      <vt:lpstr>Quick Ruby Basics:  Objects and Message-passing</vt:lpstr>
      <vt:lpstr>Quick Ruby Basics:  Objects and Message-passing</vt:lpstr>
      <vt:lpstr>Quick Ruby Basics:  Arrays and Ranges</vt:lpstr>
      <vt:lpstr>Quick Ruby Basics:  Arrays and Ranges</vt:lpstr>
      <vt:lpstr>Quick Ruby Basics:  Arrays and Ranges</vt:lpstr>
      <vt:lpstr>Quick Ruby Basics:  Arrays and Ranges</vt:lpstr>
      <vt:lpstr>Quick Ruby Basics:  Hashes and Symbols</vt:lpstr>
      <vt:lpstr>Quick Ruby Basics:  Hashes and Symbols</vt:lpstr>
      <vt:lpstr>Quick Ruby Basics:  Hashes and Symbols</vt:lpstr>
      <vt:lpstr>Blocks</vt:lpstr>
      <vt:lpstr>Blocks without variables</vt:lpstr>
      <vt:lpstr>Blocks without variables</vt:lpstr>
      <vt:lpstr>Blocks without variables</vt:lpstr>
      <vt:lpstr>Blocks without variables</vt:lpstr>
      <vt:lpstr>Blocks without variables</vt:lpstr>
      <vt:lpstr>Quick detour back to method calls</vt:lpstr>
      <vt:lpstr>Quick detour back to method calls</vt:lpstr>
      <vt:lpstr>Quick detour back to method calls</vt:lpstr>
      <vt:lpstr>Blocks with variables</vt:lpstr>
      <vt:lpstr>Blocks with variables</vt:lpstr>
      <vt:lpstr>Blocks with variables</vt:lpstr>
      <vt:lpstr>Blocks with variables</vt:lpstr>
      <vt:lpstr>Blocks with variables </vt:lpstr>
      <vt:lpstr>Blocks with variables</vt:lpstr>
      <vt:lpstr>Some Common Iterators</vt:lpstr>
      <vt:lpstr>More iterators</vt:lpstr>
      <vt:lpstr>Iterators</vt:lpstr>
      <vt:lpstr>What next?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Rails-flavored ruby</dc:title>
  <dc:creator>Erin Upton-Cosulich</dc:creator>
  <cp:lastModifiedBy>Erin Upton-Cosulich</cp:lastModifiedBy>
  <cp:revision>488</cp:revision>
  <cp:lastPrinted>2015-10-20T23:10:57Z</cp:lastPrinted>
  <dcterms:created xsi:type="dcterms:W3CDTF">2015-10-20T13:37:08Z</dcterms:created>
  <dcterms:modified xsi:type="dcterms:W3CDTF">2016-04-13T12:59:45Z</dcterms:modified>
</cp:coreProperties>
</file>

<file path=docProps/thumbnail.jpeg>
</file>